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56" r:id="rId2"/>
    <p:sldId id="278" r:id="rId3"/>
    <p:sldId id="292" r:id="rId4"/>
    <p:sldId id="257" r:id="rId5"/>
    <p:sldId id="267" r:id="rId6"/>
    <p:sldId id="281" r:id="rId7"/>
    <p:sldId id="275" r:id="rId8"/>
    <p:sldId id="282" r:id="rId9"/>
    <p:sldId id="268" r:id="rId10"/>
    <p:sldId id="283" r:id="rId11"/>
    <p:sldId id="284" r:id="rId12"/>
    <p:sldId id="285" r:id="rId13"/>
    <p:sldId id="286" r:id="rId14"/>
    <p:sldId id="287" r:id="rId15"/>
    <p:sldId id="277" r:id="rId16"/>
    <p:sldId id="288" r:id="rId17"/>
    <p:sldId id="269" r:id="rId18"/>
    <p:sldId id="289" r:id="rId19"/>
    <p:sldId id="258" r:id="rId20"/>
    <p:sldId id="290" r:id="rId21"/>
    <p:sldId id="259" r:id="rId22"/>
    <p:sldId id="266" r:id="rId2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98" autoAdjust="0"/>
  </p:normalViewPr>
  <p:slideViewPr>
    <p:cSldViewPr>
      <p:cViewPr varScale="1">
        <p:scale>
          <a:sx n="65" d="100"/>
          <a:sy n="65" d="100"/>
        </p:scale>
        <p:origin x="1320" y="32"/>
      </p:cViewPr>
      <p:guideLst>
        <p:guide orient="horz" pos="2160"/>
        <p:guide pos="2880"/>
      </p:guideLst>
    </p:cSldViewPr>
  </p:slideViewPr>
  <p:outlineViewPr>
    <p:cViewPr>
      <p:scale>
        <a:sx n="33" d="100"/>
        <a:sy n="33" d="100"/>
      </p:scale>
      <p:origin x="0" y="-21907"/>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9766D8-2E6D-4166-A80E-9C0D3A346FA3}"/>
              </a:ext>
            </a:extLst>
          </p:cNvPr>
          <p:cNvSpPr>
            <a:spLocks noGrp="1"/>
          </p:cNvSpPr>
          <p:nvPr>
            <p:ph type="hdr" sz="quarter"/>
          </p:nvPr>
        </p:nvSpPr>
        <p:spPr>
          <a:xfrm>
            <a:off x="0" y="0"/>
            <a:ext cx="3036888" cy="465138"/>
          </a:xfrm>
          <a:prstGeom prst="rect">
            <a:avLst/>
          </a:prstGeom>
        </p:spPr>
        <p:txBody>
          <a:bodyPr vert="horz" lIns="92930" tIns="46465" rIns="92930" bIns="46465" rtlCol="0"/>
          <a:lstStyle>
            <a:lvl1pPr algn="l"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2A4394B5-07A3-4E3F-8DB4-9B298C44AA79}"/>
              </a:ext>
            </a:extLst>
          </p:cNvPr>
          <p:cNvSpPr>
            <a:spLocks noGrp="1"/>
          </p:cNvSpPr>
          <p:nvPr>
            <p:ph type="dt" sz="quarter" idx="1"/>
          </p:nvPr>
        </p:nvSpPr>
        <p:spPr>
          <a:xfrm>
            <a:off x="3971925" y="0"/>
            <a:ext cx="3036888" cy="465138"/>
          </a:xfrm>
          <a:prstGeom prst="rect">
            <a:avLst/>
          </a:prstGeom>
        </p:spPr>
        <p:txBody>
          <a:bodyPr vert="horz" lIns="92930" tIns="46465" rIns="92930" bIns="46465" rtlCol="0"/>
          <a:lstStyle>
            <a:lvl1pPr algn="r" eaLnBrk="1" hangingPunct="1">
              <a:defRPr sz="1200">
                <a:latin typeface="Arial" charset="0"/>
                <a:cs typeface="+mn-cs"/>
              </a:defRPr>
            </a:lvl1pPr>
          </a:lstStyle>
          <a:p>
            <a:pPr>
              <a:defRPr/>
            </a:pPr>
            <a:fld id="{CDF163CE-8483-468E-AE17-0E148C65C4BF}" type="datetimeFigureOut">
              <a:rPr lang="en-US"/>
              <a:pPr>
                <a:defRPr/>
              </a:pPr>
              <a:t>1/5/2022</a:t>
            </a:fld>
            <a:endParaRPr lang="en-US"/>
          </a:p>
        </p:txBody>
      </p:sp>
      <p:sp>
        <p:nvSpPr>
          <p:cNvPr id="4" name="Footer Placeholder 3">
            <a:extLst>
              <a:ext uri="{FF2B5EF4-FFF2-40B4-BE49-F238E27FC236}">
                <a16:creationId xmlns:a16="http://schemas.microsoft.com/office/drawing/2014/main" id="{301CA0A5-1AB4-4031-8EEC-CE3353AD0099}"/>
              </a:ext>
            </a:extLst>
          </p:cNvPr>
          <p:cNvSpPr>
            <a:spLocks noGrp="1"/>
          </p:cNvSpPr>
          <p:nvPr>
            <p:ph type="ftr" sz="quarter" idx="2"/>
          </p:nvPr>
        </p:nvSpPr>
        <p:spPr>
          <a:xfrm>
            <a:off x="0" y="8829675"/>
            <a:ext cx="3036888" cy="465138"/>
          </a:xfrm>
          <a:prstGeom prst="rect">
            <a:avLst/>
          </a:prstGeom>
        </p:spPr>
        <p:txBody>
          <a:bodyPr vert="horz" lIns="92930" tIns="46465" rIns="92930" bIns="46465" rtlCol="0" anchor="b"/>
          <a:lstStyle>
            <a:lvl1pPr algn="l" eaLnBrk="1" hangingPunct="1">
              <a:defRPr sz="1200">
                <a:latin typeface="Arial"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4F22F407-2E2A-4011-8137-CCF41E457527}"/>
              </a:ext>
            </a:extLst>
          </p:cNvPr>
          <p:cNvSpPr>
            <a:spLocks noGrp="1"/>
          </p:cNvSpPr>
          <p:nvPr>
            <p:ph type="sldNum" sz="quarter" idx="3"/>
          </p:nvPr>
        </p:nvSpPr>
        <p:spPr>
          <a:xfrm>
            <a:off x="3971925" y="8829675"/>
            <a:ext cx="3036888" cy="465138"/>
          </a:xfrm>
          <a:prstGeom prst="rect">
            <a:avLst/>
          </a:prstGeom>
        </p:spPr>
        <p:txBody>
          <a:bodyPr vert="horz" wrap="square" lIns="92930" tIns="46465" rIns="92930" bIns="46465" numCol="1" anchor="b" anchorCtr="0" compatLnSpc="1">
            <a:prstTxWarp prst="textNoShape">
              <a:avLst/>
            </a:prstTxWarp>
          </a:bodyPr>
          <a:lstStyle>
            <a:lvl1pPr algn="r" eaLnBrk="1" hangingPunct="1">
              <a:defRPr sz="1200"/>
            </a:lvl1pPr>
          </a:lstStyle>
          <a:p>
            <a:fld id="{368A3A6C-17D0-418F-ADF7-2B6DE259416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D72083-D0D9-47E6-9174-AD7CA18903BF}"/>
              </a:ext>
            </a:extLst>
          </p:cNvPr>
          <p:cNvSpPr>
            <a:spLocks noGrp="1"/>
          </p:cNvSpPr>
          <p:nvPr>
            <p:ph type="hdr" sz="quarter"/>
          </p:nvPr>
        </p:nvSpPr>
        <p:spPr>
          <a:xfrm>
            <a:off x="0" y="0"/>
            <a:ext cx="3036888" cy="465138"/>
          </a:xfrm>
          <a:prstGeom prst="rect">
            <a:avLst/>
          </a:prstGeom>
        </p:spPr>
        <p:txBody>
          <a:bodyPr vert="horz" lIns="92930" tIns="46465" rIns="92930" bIns="46465" rtlCol="0"/>
          <a:lstStyle>
            <a:lvl1pPr algn="l"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50AB90AA-1BEC-45A2-BC29-AB7FEA5E8565}"/>
              </a:ext>
            </a:extLst>
          </p:cNvPr>
          <p:cNvSpPr>
            <a:spLocks noGrp="1"/>
          </p:cNvSpPr>
          <p:nvPr>
            <p:ph type="dt" idx="1"/>
          </p:nvPr>
        </p:nvSpPr>
        <p:spPr>
          <a:xfrm>
            <a:off x="3971925" y="0"/>
            <a:ext cx="3036888" cy="465138"/>
          </a:xfrm>
          <a:prstGeom prst="rect">
            <a:avLst/>
          </a:prstGeom>
        </p:spPr>
        <p:txBody>
          <a:bodyPr vert="horz" lIns="92930" tIns="46465" rIns="92930" bIns="46465" rtlCol="0"/>
          <a:lstStyle>
            <a:lvl1pPr algn="r" eaLnBrk="1" hangingPunct="1">
              <a:defRPr sz="1200">
                <a:latin typeface="Arial" charset="0"/>
                <a:cs typeface="+mn-cs"/>
              </a:defRPr>
            </a:lvl1pPr>
          </a:lstStyle>
          <a:p>
            <a:pPr>
              <a:defRPr/>
            </a:pPr>
            <a:fld id="{7256502D-AABD-4BCC-97A6-16F03D475F24}" type="datetimeFigureOut">
              <a:rPr lang="en-US"/>
              <a:pPr>
                <a:defRPr/>
              </a:pPr>
              <a:t>1/5/2022</a:t>
            </a:fld>
            <a:endParaRPr lang="en-US"/>
          </a:p>
        </p:txBody>
      </p:sp>
      <p:sp>
        <p:nvSpPr>
          <p:cNvPr id="4" name="Slide Image Placeholder 3">
            <a:extLst>
              <a:ext uri="{FF2B5EF4-FFF2-40B4-BE49-F238E27FC236}">
                <a16:creationId xmlns:a16="http://schemas.microsoft.com/office/drawing/2014/main" id="{833C1C0F-FF5F-4F66-8FD1-5BD5033A9029}"/>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pPr lvl="0"/>
            <a:endParaRPr lang="en-US" noProof="0"/>
          </a:p>
        </p:txBody>
      </p:sp>
      <p:sp>
        <p:nvSpPr>
          <p:cNvPr id="5" name="Notes Placeholder 4">
            <a:extLst>
              <a:ext uri="{FF2B5EF4-FFF2-40B4-BE49-F238E27FC236}">
                <a16:creationId xmlns:a16="http://schemas.microsoft.com/office/drawing/2014/main" id="{054A5196-5B6F-4980-A4A4-7828F1C238DA}"/>
              </a:ext>
            </a:extLst>
          </p:cNvPr>
          <p:cNvSpPr>
            <a:spLocks noGrp="1"/>
          </p:cNvSpPr>
          <p:nvPr>
            <p:ph type="body" sz="quarter" idx="3"/>
          </p:nvPr>
        </p:nvSpPr>
        <p:spPr>
          <a:xfrm>
            <a:off x="700088" y="4414838"/>
            <a:ext cx="5610225" cy="4184650"/>
          </a:xfrm>
          <a:prstGeom prst="rect">
            <a:avLst/>
          </a:prstGeom>
        </p:spPr>
        <p:txBody>
          <a:bodyPr vert="horz" lIns="92930" tIns="46465" rIns="92930" bIns="4646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797C24F-D992-4A63-BBBE-DFD0A6AB53F0}"/>
              </a:ext>
            </a:extLst>
          </p:cNvPr>
          <p:cNvSpPr>
            <a:spLocks noGrp="1"/>
          </p:cNvSpPr>
          <p:nvPr>
            <p:ph type="ftr" sz="quarter" idx="4"/>
          </p:nvPr>
        </p:nvSpPr>
        <p:spPr>
          <a:xfrm>
            <a:off x="0" y="8829675"/>
            <a:ext cx="3036888" cy="465138"/>
          </a:xfrm>
          <a:prstGeom prst="rect">
            <a:avLst/>
          </a:prstGeom>
        </p:spPr>
        <p:txBody>
          <a:bodyPr vert="horz" lIns="92930" tIns="46465" rIns="92930" bIns="46465" rtlCol="0" anchor="b"/>
          <a:lstStyle>
            <a:lvl1pPr algn="l" eaLnBrk="1" hangingPunct="1">
              <a:defRPr sz="1200">
                <a:latin typeface="Arial"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BE038E5F-B47B-4C72-8C61-3BECAE90ACE1}"/>
              </a:ext>
            </a:extLst>
          </p:cNvPr>
          <p:cNvSpPr>
            <a:spLocks noGrp="1"/>
          </p:cNvSpPr>
          <p:nvPr>
            <p:ph type="sldNum" sz="quarter" idx="5"/>
          </p:nvPr>
        </p:nvSpPr>
        <p:spPr>
          <a:xfrm>
            <a:off x="3971925" y="8829675"/>
            <a:ext cx="3036888" cy="465138"/>
          </a:xfrm>
          <a:prstGeom prst="rect">
            <a:avLst/>
          </a:prstGeom>
        </p:spPr>
        <p:txBody>
          <a:bodyPr vert="horz" wrap="square" lIns="92930" tIns="46465" rIns="92930" bIns="46465" numCol="1" anchor="b" anchorCtr="0" compatLnSpc="1">
            <a:prstTxWarp prst="textNoShape">
              <a:avLst/>
            </a:prstTxWarp>
          </a:bodyPr>
          <a:lstStyle>
            <a:lvl1pPr algn="r" eaLnBrk="1" hangingPunct="1">
              <a:defRPr sz="1200"/>
            </a:lvl1pPr>
          </a:lstStyle>
          <a:p>
            <a:fld id="{5F465005-9920-4A72-87BE-6D1981D1BA3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3CFE093-4B25-4A30-9DD7-4D9C8D766B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3C155E7-D2B6-40DB-8188-41C31AC817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Ask students where they’d like to transfer.</a:t>
            </a:r>
          </a:p>
        </p:txBody>
      </p:sp>
      <p:sp>
        <p:nvSpPr>
          <p:cNvPr id="13316" name="Slide Number Placeholder 3">
            <a:extLst>
              <a:ext uri="{FF2B5EF4-FFF2-40B4-BE49-F238E27FC236}">
                <a16:creationId xmlns:a16="http://schemas.microsoft.com/office/drawing/2014/main" id="{6BE4E62E-C7F9-4ECA-90BF-0F88081DC1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183E5E-7001-4EA5-A953-DEE77C61CE3F}"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0BBF2DF-C895-4790-97CC-E9F000CB48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1CF6B5B-4A33-4D4F-9BAE-CF55E5C87E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ADT information on Grossmont’s website (follow hyperlink).  Can also demo Assist.  TAG for SDSU</a:t>
            </a:r>
          </a:p>
        </p:txBody>
      </p:sp>
      <p:sp>
        <p:nvSpPr>
          <p:cNvPr id="15364" name="Slide Number Placeholder 3">
            <a:extLst>
              <a:ext uri="{FF2B5EF4-FFF2-40B4-BE49-F238E27FC236}">
                <a16:creationId xmlns:a16="http://schemas.microsoft.com/office/drawing/2014/main" id="{C514D403-BDA2-436A-9EDB-9C5D4FB869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28DE71-DEB9-40A2-9B21-CCB663440D60}"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B264152-040C-45FE-9A05-0C46FDE1F0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D25CF1A-1E04-49D8-870F-A05F20B59C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4F9AC293-B7B1-4156-8FF9-378A427D37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7C63CF-9B11-4AED-9137-DCDAF3FF07C2}" type="slidenum">
              <a:rPr lang="en-US" altLang="en-US">
                <a:latin typeface="Arial" panose="020B0604020202020204" pitchFamily="34" charset="0"/>
              </a:rPr>
              <a:pPr>
                <a:spcBef>
                  <a:spcPct val="0"/>
                </a:spcBef>
              </a:pPr>
              <a:t>21</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CD807AA-B7C2-4274-ACFB-61FD3B211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E8062453-3096-47D5-9159-815F974BE0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FBDD1A48-0BB9-42C5-B1B1-4B767E3282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4EED7E-0789-4A7C-9B97-FBEE3DB5886D}" type="slidenum">
              <a:rPr lang="en-US" altLang="en-US">
                <a:latin typeface="Arial" panose="020B0604020202020204" pitchFamily="34" charset="0"/>
              </a:rPr>
              <a:pPr>
                <a:spcBef>
                  <a:spcPct val="0"/>
                </a:spcBef>
              </a:pPr>
              <a:t>22</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90858888-C796-47C4-8DED-746627489AB7}"/>
              </a:ext>
            </a:extLst>
          </p:cNvPr>
          <p:cNvGrpSpPr>
            <a:grpSpLocks/>
          </p:cNvGrpSpPr>
          <p:nvPr/>
        </p:nvGrpSpPr>
        <p:grpSpPr bwMode="auto">
          <a:xfrm>
            <a:off x="0" y="0"/>
            <a:ext cx="9144000" cy="6400800"/>
            <a:chOff x="0" y="0"/>
            <a:chExt cx="9144000" cy="6400800"/>
          </a:xfrm>
        </p:grpSpPr>
        <p:sp>
          <p:nvSpPr>
            <p:cNvPr id="5" name="Rectangle 4">
              <a:extLst>
                <a:ext uri="{FF2B5EF4-FFF2-40B4-BE49-F238E27FC236}">
                  <a16:creationId xmlns:a16="http://schemas.microsoft.com/office/drawing/2014/main" id="{81065366-6D4E-41E3-9525-C087E41D6FA2}"/>
                </a:ext>
              </a:extLst>
            </p:cNvPr>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grpSp>
          <p:nvGrpSpPr>
            <p:cNvPr id="6" name="Group 10">
              <a:extLst>
                <a:ext uri="{FF2B5EF4-FFF2-40B4-BE49-F238E27FC236}">
                  <a16:creationId xmlns:a16="http://schemas.microsoft.com/office/drawing/2014/main" id="{23AAF6EB-C99C-4224-BCA2-BF0328357AEB}"/>
                </a:ext>
              </a:extLst>
            </p:cNvPr>
            <p:cNvGrpSpPr>
              <a:grpSpLocks/>
            </p:cNvGrpSpPr>
            <p:nvPr/>
          </p:nvGrpSpPr>
          <p:grpSpPr bwMode="auto">
            <a:xfrm>
              <a:off x="0" y="0"/>
              <a:ext cx="9144000" cy="6400800"/>
              <a:chOff x="0" y="0"/>
              <a:chExt cx="9144000" cy="6400800"/>
            </a:xfrm>
          </p:grpSpPr>
          <p:sp>
            <p:nvSpPr>
              <p:cNvPr id="8" name="Rectangle 7">
                <a:extLst>
                  <a:ext uri="{FF2B5EF4-FFF2-40B4-BE49-F238E27FC236}">
                    <a16:creationId xmlns:a16="http://schemas.microsoft.com/office/drawing/2014/main" id="{71EC1D32-4F22-434D-892D-660CAB821C86}"/>
                  </a:ext>
                </a:extLst>
              </p:cNvPr>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9" name="Rectangle 8">
                <a:extLst>
                  <a:ext uri="{FF2B5EF4-FFF2-40B4-BE49-F238E27FC236}">
                    <a16:creationId xmlns:a16="http://schemas.microsoft.com/office/drawing/2014/main" id="{20BBA1E7-1D27-498F-8D6A-CD6793532992}"/>
                  </a:ext>
                </a:extLst>
              </p:cNvPr>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grpSp>
        <p:sp>
          <p:nvSpPr>
            <p:cNvPr id="7" name="Rectangle 6">
              <a:extLst>
                <a:ext uri="{FF2B5EF4-FFF2-40B4-BE49-F238E27FC236}">
                  <a16:creationId xmlns:a16="http://schemas.microsoft.com/office/drawing/2014/main" id="{DEB59514-A140-45FB-A63B-5AEECC7923C6}"/>
                </a:ext>
              </a:extLst>
            </p:cNvPr>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gr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a:t>Click to edit Master title style</a:t>
            </a:r>
            <a:endParaRPr/>
          </a:p>
        </p:txBody>
      </p:sp>
      <p:sp>
        <p:nvSpPr>
          <p:cNvPr id="10" name="Date Placeholder 3">
            <a:extLst>
              <a:ext uri="{FF2B5EF4-FFF2-40B4-BE49-F238E27FC236}">
                <a16:creationId xmlns:a16="http://schemas.microsoft.com/office/drawing/2014/main" id="{081D9133-4354-4BA8-B1F2-ED963D2D9729}"/>
              </a:ext>
            </a:extLst>
          </p:cNvPr>
          <p:cNvSpPr>
            <a:spLocks noGrp="1"/>
          </p:cNvSpPr>
          <p:nvPr>
            <p:ph type="dt" sz="half" idx="10"/>
          </p:nvPr>
        </p:nvSpPr>
        <p:spPr>
          <a:xfrm>
            <a:off x="6934200" y="6553200"/>
            <a:ext cx="1676400" cy="228600"/>
          </a:xfrm>
        </p:spPr>
        <p:txBody>
          <a:bodyPr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pPr>
              <a:defRPr/>
            </a:pPr>
            <a:fld id="{FC52F4C5-8161-4F48-B860-15A2B4CB13E7}" type="datetimeFigureOut">
              <a:rPr lang="en-US"/>
              <a:pPr>
                <a:defRPr/>
              </a:pPr>
              <a:t>1/5/2022</a:t>
            </a:fld>
            <a:endParaRPr lang="en-US"/>
          </a:p>
        </p:txBody>
      </p:sp>
      <p:sp>
        <p:nvSpPr>
          <p:cNvPr id="11" name="Footer Placeholder 4">
            <a:extLst>
              <a:ext uri="{FF2B5EF4-FFF2-40B4-BE49-F238E27FC236}">
                <a16:creationId xmlns:a16="http://schemas.microsoft.com/office/drawing/2014/main" id="{F56D9D87-4DD6-40B8-BA1C-ABCFBAC11147}"/>
              </a:ext>
            </a:extLst>
          </p:cNvPr>
          <p:cNvSpPr>
            <a:spLocks noGrp="1"/>
          </p:cNvSpPr>
          <p:nvPr>
            <p:ph type="ftr" sz="quarter" idx="11"/>
          </p:nvPr>
        </p:nvSpPr>
        <p:spPr>
          <a:xfrm>
            <a:off x="1892300" y="6553200"/>
            <a:ext cx="1676400" cy="228600"/>
          </a:xfrm>
        </p:spPr>
        <p:txBody>
          <a:bodyPr anchor="t" anchorCtr="0"/>
          <a:lstStyle>
            <a:lvl1pPr>
              <a:defRPr>
                <a:solidFill>
                  <a:sysClr val="windowText" lastClr="000000"/>
                </a:solidFill>
              </a:defRPr>
            </a:lvl1pPr>
          </a:lstStyle>
          <a:p>
            <a:pPr>
              <a:defRPr/>
            </a:pPr>
            <a:endParaRPr lang="en-US"/>
          </a:p>
        </p:txBody>
      </p:sp>
      <p:sp>
        <p:nvSpPr>
          <p:cNvPr id="12" name="Slide Number Placeholder 5">
            <a:extLst>
              <a:ext uri="{FF2B5EF4-FFF2-40B4-BE49-F238E27FC236}">
                <a16:creationId xmlns:a16="http://schemas.microsoft.com/office/drawing/2014/main" id="{2C688A50-15B9-4E1C-A28D-F9C183A3C707}"/>
              </a:ext>
            </a:extLst>
          </p:cNvPr>
          <p:cNvSpPr>
            <a:spLocks noGrp="1"/>
          </p:cNvSpPr>
          <p:nvPr>
            <p:ph type="sldNum" sz="quarter" idx="12"/>
          </p:nvPr>
        </p:nvSpPr>
        <p:spPr>
          <a:xfrm>
            <a:off x="4870450" y="6553200"/>
            <a:ext cx="762000" cy="228600"/>
          </a:xfrm>
        </p:spPr>
        <p:txBody>
          <a:bodyPr/>
          <a:lstStyle>
            <a:lvl1pPr>
              <a:defRPr sz="900">
                <a:solidFill>
                  <a:srgbClr val="000000"/>
                </a:solidFill>
              </a:defRPr>
            </a:lvl1pPr>
          </a:lstStyle>
          <a:p>
            <a:fld id="{3631C514-6565-4FA7-8184-9736A9CDD5DB}" type="slidenum">
              <a:rPr lang="en-US" altLang="en-US"/>
              <a:pPr/>
              <a:t>‹#›</a:t>
            </a:fld>
            <a:endParaRPr lang="en-US" altLang="en-US"/>
          </a:p>
        </p:txBody>
      </p:sp>
    </p:spTree>
    <p:extLst>
      <p:ext uri="{BB962C8B-B14F-4D97-AF65-F5344CB8AC3E}">
        <p14:creationId xmlns:p14="http://schemas.microsoft.com/office/powerpoint/2010/main" val="356711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5BB1ED73-9A19-47FB-BB48-EFBBCC626EEA}"/>
              </a:ext>
            </a:extLst>
          </p:cNvPr>
          <p:cNvSpPr>
            <a:spLocks noGrp="1"/>
          </p:cNvSpPr>
          <p:nvPr>
            <p:ph type="dt" sz="half" idx="10"/>
          </p:nvPr>
        </p:nvSpPr>
        <p:spPr/>
        <p:txBody>
          <a:bodyPr/>
          <a:lstStyle>
            <a:lvl1pPr>
              <a:defRPr/>
            </a:lvl1pPr>
          </a:lstStyle>
          <a:p>
            <a:pPr>
              <a:defRPr/>
            </a:pPr>
            <a:fld id="{4906D067-7AB2-4777-BB5F-A798958E9949}" type="datetimeFigureOut">
              <a:rPr lang="en-US"/>
              <a:pPr>
                <a:defRPr/>
              </a:pPr>
              <a:t>1/5/2022</a:t>
            </a:fld>
            <a:endParaRPr lang="en-US"/>
          </a:p>
        </p:txBody>
      </p:sp>
      <p:sp>
        <p:nvSpPr>
          <p:cNvPr id="5" name="Footer Placeholder 4">
            <a:extLst>
              <a:ext uri="{FF2B5EF4-FFF2-40B4-BE49-F238E27FC236}">
                <a16:creationId xmlns:a16="http://schemas.microsoft.com/office/drawing/2014/main" id="{CBB1372C-4123-47A2-9F17-788F462705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1370A3-DDD0-4904-BE91-7C22BDD54C9F}"/>
              </a:ext>
            </a:extLst>
          </p:cNvPr>
          <p:cNvSpPr>
            <a:spLocks noGrp="1"/>
          </p:cNvSpPr>
          <p:nvPr>
            <p:ph type="sldNum" sz="quarter" idx="12"/>
          </p:nvPr>
        </p:nvSpPr>
        <p:spPr/>
        <p:txBody>
          <a:bodyPr/>
          <a:lstStyle>
            <a:lvl1pPr>
              <a:defRPr/>
            </a:lvl1pPr>
          </a:lstStyle>
          <a:p>
            <a:fld id="{740DC59E-C01D-468B-B8F2-FA74465CBAD0}" type="slidenum">
              <a:rPr lang="en-US" altLang="en-US"/>
              <a:pPr/>
              <a:t>‹#›</a:t>
            </a:fld>
            <a:endParaRPr lang="en-US" altLang="en-US"/>
          </a:p>
        </p:txBody>
      </p:sp>
    </p:spTree>
    <p:extLst>
      <p:ext uri="{BB962C8B-B14F-4D97-AF65-F5344CB8AC3E}">
        <p14:creationId xmlns:p14="http://schemas.microsoft.com/office/powerpoint/2010/main" val="425011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F0689433-2B87-4217-A568-231B40F34535}"/>
              </a:ext>
            </a:extLst>
          </p:cNvPr>
          <p:cNvGrpSpPr>
            <a:grpSpLocks/>
          </p:cNvGrpSpPr>
          <p:nvPr/>
        </p:nvGrpSpPr>
        <p:grpSpPr bwMode="auto">
          <a:xfrm>
            <a:off x="0" y="0"/>
            <a:ext cx="9144000" cy="6858000"/>
            <a:chOff x="-442912" y="457200"/>
            <a:chExt cx="9144000" cy="6858000"/>
          </a:xfrm>
        </p:grpSpPr>
        <p:sp>
          <p:nvSpPr>
            <p:cNvPr id="5" name="Rectangle 4">
              <a:extLst>
                <a:ext uri="{FF2B5EF4-FFF2-40B4-BE49-F238E27FC236}">
                  <a16:creationId xmlns:a16="http://schemas.microsoft.com/office/drawing/2014/main" id="{DAFC46AA-6468-4199-9E87-6FA6D4073FFA}"/>
                </a:ext>
              </a:extLst>
            </p:cNvPr>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6" name="Rectangle 5">
              <a:extLst>
                <a:ext uri="{FF2B5EF4-FFF2-40B4-BE49-F238E27FC236}">
                  <a16:creationId xmlns:a16="http://schemas.microsoft.com/office/drawing/2014/main" id="{BCCB8ECF-C870-4217-9E21-659F731ACB10}"/>
                </a:ext>
              </a:extLst>
            </p:cNvPr>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7" name="Rectangle 6">
              <a:extLst>
                <a:ext uri="{FF2B5EF4-FFF2-40B4-BE49-F238E27FC236}">
                  <a16:creationId xmlns:a16="http://schemas.microsoft.com/office/drawing/2014/main" id="{B88606FE-AB61-4053-9F9A-3E0404C7DC3E}"/>
                </a:ext>
              </a:extLst>
            </p:cNvPr>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8" name="Oval 7">
              <a:extLst>
                <a:ext uri="{FF2B5EF4-FFF2-40B4-BE49-F238E27FC236}">
                  <a16:creationId xmlns:a16="http://schemas.microsoft.com/office/drawing/2014/main" id="{3A63CB19-4DC0-4597-B532-9AC04F6E31E1}"/>
                </a:ext>
              </a:extLst>
            </p:cNvPr>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Date Placeholder 3">
            <a:extLst>
              <a:ext uri="{FF2B5EF4-FFF2-40B4-BE49-F238E27FC236}">
                <a16:creationId xmlns:a16="http://schemas.microsoft.com/office/drawing/2014/main" id="{B394D339-AF86-4698-9CEB-B447F0A47B5D}"/>
              </a:ext>
            </a:extLst>
          </p:cNvPr>
          <p:cNvSpPr>
            <a:spLocks noGrp="1"/>
          </p:cNvSpPr>
          <p:nvPr>
            <p:ph type="dt" sz="half" idx="10"/>
          </p:nvPr>
        </p:nvSpPr>
        <p:spPr/>
        <p:txBody>
          <a:bodyPr/>
          <a:lstStyle>
            <a:lvl1pPr>
              <a:defRPr/>
            </a:lvl1pPr>
          </a:lstStyle>
          <a:p>
            <a:pPr>
              <a:defRPr/>
            </a:pPr>
            <a:fld id="{15302219-BF99-4165-904B-E81B14F8DA35}" type="datetimeFigureOut">
              <a:rPr lang="en-US"/>
              <a:pPr>
                <a:defRPr/>
              </a:pPr>
              <a:t>1/5/2022</a:t>
            </a:fld>
            <a:endParaRPr lang="en-US"/>
          </a:p>
        </p:txBody>
      </p:sp>
      <p:sp>
        <p:nvSpPr>
          <p:cNvPr id="10" name="Footer Placeholder 4">
            <a:extLst>
              <a:ext uri="{FF2B5EF4-FFF2-40B4-BE49-F238E27FC236}">
                <a16:creationId xmlns:a16="http://schemas.microsoft.com/office/drawing/2014/main" id="{FF368A3D-AB9D-49D5-9B95-94769FD73F1C}"/>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7F2A9CF6-94A6-4DAA-A5B8-DBB89BA08E88}"/>
              </a:ext>
            </a:extLst>
          </p:cNvPr>
          <p:cNvSpPr>
            <a:spLocks noGrp="1"/>
          </p:cNvSpPr>
          <p:nvPr>
            <p:ph type="sldNum" sz="quarter" idx="12"/>
          </p:nvPr>
        </p:nvSpPr>
        <p:spPr>
          <a:xfrm>
            <a:off x="7848600" y="533400"/>
            <a:ext cx="762000" cy="609600"/>
          </a:xfrm>
        </p:spPr>
        <p:txBody>
          <a:bodyPr/>
          <a:lstStyle>
            <a:lvl1pPr>
              <a:defRPr/>
            </a:lvl1pPr>
          </a:lstStyle>
          <a:p>
            <a:fld id="{6E8B1560-E6AF-4FF5-A8DC-BD3897D0AAB2}" type="slidenum">
              <a:rPr lang="en-US" altLang="en-US"/>
              <a:pPr/>
              <a:t>‹#›</a:t>
            </a:fld>
            <a:endParaRPr lang="en-US" altLang="en-US"/>
          </a:p>
        </p:txBody>
      </p:sp>
    </p:spTree>
    <p:extLst>
      <p:ext uri="{BB962C8B-B14F-4D97-AF65-F5344CB8AC3E}">
        <p14:creationId xmlns:p14="http://schemas.microsoft.com/office/powerpoint/2010/main" val="287675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B9A88912-04A4-4D20-8D5B-21254FBBD7B7}"/>
              </a:ext>
            </a:extLst>
          </p:cNvPr>
          <p:cNvSpPr>
            <a:spLocks noGrp="1"/>
          </p:cNvSpPr>
          <p:nvPr>
            <p:ph type="dt" sz="half" idx="10"/>
          </p:nvPr>
        </p:nvSpPr>
        <p:spPr/>
        <p:txBody>
          <a:bodyPr/>
          <a:lstStyle>
            <a:lvl1pPr>
              <a:defRPr/>
            </a:lvl1pPr>
          </a:lstStyle>
          <a:p>
            <a:pPr>
              <a:defRPr/>
            </a:pPr>
            <a:fld id="{8628CCFA-C312-40BC-8C48-83389BA454DF}" type="datetimeFigureOut">
              <a:rPr lang="en-US"/>
              <a:pPr>
                <a:defRPr/>
              </a:pPr>
              <a:t>1/5/2022</a:t>
            </a:fld>
            <a:endParaRPr lang="en-US"/>
          </a:p>
        </p:txBody>
      </p:sp>
      <p:sp>
        <p:nvSpPr>
          <p:cNvPr id="5" name="Footer Placeholder 4">
            <a:extLst>
              <a:ext uri="{FF2B5EF4-FFF2-40B4-BE49-F238E27FC236}">
                <a16:creationId xmlns:a16="http://schemas.microsoft.com/office/drawing/2014/main" id="{F2C0B18F-8CF1-4D8F-B7A5-D420861C79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C19D7A-A829-4D76-A8D9-7BD285ACD473}"/>
              </a:ext>
            </a:extLst>
          </p:cNvPr>
          <p:cNvSpPr>
            <a:spLocks noGrp="1"/>
          </p:cNvSpPr>
          <p:nvPr>
            <p:ph type="sldNum" sz="quarter" idx="12"/>
          </p:nvPr>
        </p:nvSpPr>
        <p:spPr/>
        <p:txBody>
          <a:bodyPr/>
          <a:lstStyle>
            <a:lvl1pPr>
              <a:defRPr/>
            </a:lvl1pPr>
          </a:lstStyle>
          <a:p>
            <a:fld id="{209ACDA2-3A33-4B2F-9DF5-F43A18C95A4A}" type="slidenum">
              <a:rPr lang="en-US" altLang="en-US"/>
              <a:pPr/>
              <a:t>‹#›</a:t>
            </a:fld>
            <a:endParaRPr lang="en-US" altLang="en-US"/>
          </a:p>
        </p:txBody>
      </p:sp>
    </p:spTree>
    <p:extLst>
      <p:ext uri="{BB962C8B-B14F-4D97-AF65-F5344CB8AC3E}">
        <p14:creationId xmlns:p14="http://schemas.microsoft.com/office/powerpoint/2010/main" val="127181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78B15228-1CD2-4E94-8863-9C15DFB3CFF4}"/>
              </a:ext>
            </a:extLst>
          </p:cNvPr>
          <p:cNvGrpSpPr>
            <a:grpSpLocks/>
          </p:cNvGrpSpPr>
          <p:nvPr/>
        </p:nvGrpSpPr>
        <p:grpSpPr bwMode="auto">
          <a:xfrm>
            <a:off x="0" y="0"/>
            <a:ext cx="9144000" cy="6858000"/>
            <a:chOff x="0" y="0"/>
            <a:chExt cx="9144000" cy="6858000"/>
          </a:xfrm>
        </p:grpSpPr>
        <p:sp>
          <p:nvSpPr>
            <p:cNvPr id="5" name="Rectangle 4">
              <a:extLst>
                <a:ext uri="{FF2B5EF4-FFF2-40B4-BE49-F238E27FC236}">
                  <a16:creationId xmlns:a16="http://schemas.microsoft.com/office/drawing/2014/main" id="{787397AB-A57E-4EBD-9F54-4718CE5990E3}"/>
                </a:ext>
              </a:extLst>
            </p:cNvPr>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6" name="Rectangle 5">
              <a:extLst>
                <a:ext uri="{FF2B5EF4-FFF2-40B4-BE49-F238E27FC236}">
                  <a16:creationId xmlns:a16="http://schemas.microsoft.com/office/drawing/2014/main" id="{090642F0-9845-41A7-BA3C-2BFF47DEBDA5}"/>
                </a:ext>
              </a:extLst>
            </p:cNvPr>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7" name="Rectangle 6">
              <a:extLst>
                <a:ext uri="{FF2B5EF4-FFF2-40B4-BE49-F238E27FC236}">
                  <a16:creationId xmlns:a16="http://schemas.microsoft.com/office/drawing/2014/main" id="{5054ED09-E643-4C5F-A464-80BA6FB9DBF4}"/>
                </a:ext>
              </a:extLst>
            </p:cNvPr>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grpSp>
      <p:sp>
        <p:nvSpPr>
          <p:cNvPr id="2" name="Title 1"/>
          <p:cNvSpPr>
            <a:spLocks noGrp="1"/>
          </p:cNvSpPr>
          <p:nvPr>
            <p:ph type="title"/>
          </p:nvPr>
        </p:nvSpPr>
        <p:spPr>
          <a:xfrm>
            <a:off x="1905000" y="2667000"/>
            <a:ext cx="6629400" cy="1143000"/>
          </a:xfrm>
        </p:spPr>
        <p:txBody>
          <a:bodyPr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52400" y="4495800"/>
            <a:ext cx="1524000" cy="2057400"/>
          </a:xfrm>
        </p:spPr>
        <p:txBody>
          <a:bodyPr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0FAFD89-2645-4010-A9EF-3883DEB9EA91}"/>
              </a:ext>
            </a:extLst>
          </p:cNvPr>
          <p:cNvSpPr>
            <a:spLocks noGrp="1"/>
          </p:cNvSpPr>
          <p:nvPr>
            <p:ph type="dt" sz="half" idx="10"/>
          </p:nvPr>
        </p:nvSpPr>
        <p:spPr>
          <a:xfrm>
            <a:off x="6931025" y="6556375"/>
            <a:ext cx="1673225" cy="228600"/>
          </a:xfrm>
        </p:spPr>
        <p:txBody>
          <a:bodyPr/>
          <a:lstStyle>
            <a:lvl1pPr>
              <a:defRPr/>
            </a:lvl1pPr>
          </a:lstStyle>
          <a:p>
            <a:pPr>
              <a:defRPr/>
            </a:pPr>
            <a:fld id="{D9DF5B73-E7D4-48AB-A053-909764037F7F}" type="datetimeFigureOut">
              <a:rPr lang="en-US"/>
              <a:pPr>
                <a:defRPr/>
              </a:pPr>
              <a:t>1/5/2022</a:t>
            </a:fld>
            <a:endParaRPr lang="en-US"/>
          </a:p>
        </p:txBody>
      </p:sp>
      <p:sp>
        <p:nvSpPr>
          <p:cNvPr id="9" name="Footer Placeholder 4">
            <a:extLst>
              <a:ext uri="{FF2B5EF4-FFF2-40B4-BE49-F238E27FC236}">
                <a16:creationId xmlns:a16="http://schemas.microsoft.com/office/drawing/2014/main" id="{C1882AD2-8BCE-4BA8-BE9E-2259BF01EC11}"/>
              </a:ext>
            </a:extLst>
          </p:cNvPr>
          <p:cNvSpPr>
            <a:spLocks noGrp="1"/>
          </p:cNvSpPr>
          <p:nvPr>
            <p:ph type="ftr" sz="quarter" idx="11"/>
          </p:nvPr>
        </p:nvSpPr>
        <p:spPr>
          <a:xfrm>
            <a:off x="1892300" y="6556375"/>
            <a:ext cx="1673225" cy="228600"/>
          </a:xfr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3C36C17-6D90-4E79-8448-0B312048B34F}"/>
              </a:ext>
            </a:extLst>
          </p:cNvPr>
          <p:cNvSpPr>
            <a:spLocks noGrp="1"/>
          </p:cNvSpPr>
          <p:nvPr>
            <p:ph type="sldNum" sz="quarter" idx="12"/>
          </p:nvPr>
        </p:nvSpPr>
        <p:spPr>
          <a:xfrm>
            <a:off x="4867275" y="6556375"/>
            <a:ext cx="762000" cy="228600"/>
          </a:xfrm>
        </p:spPr>
        <p:txBody>
          <a:bodyPr/>
          <a:lstStyle>
            <a:lvl1pPr>
              <a:defRPr sz="900">
                <a:solidFill>
                  <a:srgbClr val="000000"/>
                </a:solidFill>
              </a:defRPr>
            </a:lvl1pPr>
          </a:lstStyle>
          <a:p>
            <a:fld id="{6BB34F36-812F-4079-BD76-4C18EBEF8AB4}" type="slidenum">
              <a:rPr lang="en-US" altLang="en-US"/>
              <a:pPr/>
              <a:t>‹#›</a:t>
            </a:fld>
            <a:endParaRPr lang="en-US" altLang="en-US"/>
          </a:p>
        </p:txBody>
      </p:sp>
    </p:spTree>
    <p:extLst>
      <p:ext uri="{BB962C8B-B14F-4D97-AF65-F5344CB8AC3E}">
        <p14:creationId xmlns:p14="http://schemas.microsoft.com/office/powerpoint/2010/main" val="122957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a:extLst>
              <a:ext uri="{FF2B5EF4-FFF2-40B4-BE49-F238E27FC236}">
                <a16:creationId xmlns:a16="http://schemas.microsoft.com/office/drawing/2014/main" id="{BD80F1F1-B27C-4673-8EEA-5FB1AC80F302}"/>
              </a:ext>
            </a:extLst>
          </p:cNvPr>
          <p:cNvSpPr>
            <a:spLocks noGrp="1"/>
          </p:cNvSpPr>
          <p:nvPr>
            <p:ph type="dt" sz="half" idx="10"/>
          </p:nvPr>
        </p:nvSpPr>
        <p:spPr/>
        <p:txBody>
          <a:bodyPr/>
          <a:lstStyle>
            <a:lvl1pPr>
              <a:defRPr/>
            </a:lvl1pPr>
          </a:lstStyle>
          <a:p>
            <a:pPr>
              <a:defRPr/>
            </a:pPr>
            <a:fld id="{46F9FC54-4AE6-4C41-A0AA-E98B677EE89E}" type="datetimeFigureOut">
              <a:rPr lang="en-US"/>
              <a:pPr>
                <a:defRPr/>
              </a:pPr>
              <a:t>1/5/2022</a:t>
            </a:fld>
            <a:endParaRPr lang="en-US"/>
          </a:p>
        </p:txBody>
      </p:sp>
      <p:sp>
        <p:nvSpPr>
          <p:cNvPr id="6" name="Footer Placeholder 4">
            <a:extLst>
              <a:ext uri="{FF2B5EF4-FFF2-40B4-BE49-F238E27FC236}">
                <a16:creationId xmlns:a16="http://schemas.microsoft.com/office/drawing/2014/main" id="{33928240-EFD7-4516-AF40-759D6705E9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4ADEF6-588E-4A54-92C7-B167E5033802}"/>
              </a:ext>
            </a:extLst>
          </p:cNvPr>
          <p:cNvSpPr>
            <a:spLocks noGrp="1"/>
          </p:cNvSpPr>
          <p:nvPr>
            <p:ph type="sldNum" sz="quarter" idx="12"/>
          </p:nvPr>
        </p:nvSpPr>
        <p:spPr/>
        <p:txBody>
          <a:bodyPr/>
          <a:lstStyle>
            <a:lvl1pPr>
              <a:defRPr/>
            </a:lvl1pPr>
          </a:lstStyle>
          <a:p>
            <a:fld id="{9ED4AEB0-B6B5-4A0A-B69C-AB8BFEA2C437}" type="slidenum">
              <a:rPr lang="en-US" altLang="en-US"/>
              <a:pPr/>
              <a:t>‹#›</a:t>
            </a:fld>
            <a:endParaRPr lang="en-US" altLang="en-US"/>
          </a:p>
        </p:txBody>
      </p:sp>
    </p:spTree>
    <p:extLst>
      <p:ext uri="{BB962C8B-B14F-4D97-AF65-F5344CB8AC3E}">
        <p14:creationId xmlns:p14="http://schemas.microsoft.com/office/powerpoint/2010/main" val="391682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2438400" y="2291697"/>
            <a:ext cx="2971800" cy="639762"/>
          </a:xfrm>
        </p:spPr>
        <p:txBody>
          <a:bodyPr rtlCol="0" anchor="ctr">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47925" y="3137647"/>
            <a:ext cx="2971800" cy="299923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715000" y="2291697"/>
            <a:ext cx="2971800" cy="639762"/>
          </a:xfrm>
        </p:spPr>
        <p:txBody>
          <a:bodyPr anchor="ctr">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15000" y="3137647"/>
            <a:ext cx="2971800" cy="300196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E7B94648-798E-42C3-99D5-906FB270D27F}"/>
              </a:ext>
            </a:extLst>
          </p:cNvPr>
          <p:cNvSpPr>
            <a:spLocks noGrp="1"/>
          </p:cNvSpPr>
          <p:nvPr>
            <p:ph type="dt" sz="half" idx="10"/>
          </p:nvPr>
        </p:nvSpPr>
        <p:spPr/>
        <p:txBody>
          <a:bodyPr/>
          <a:lstStyle>
            <a:lvl1pPr>
              <a:defRPr/>
            </a:lvl1pPr>
          </a:lstStyle>
          <a:p>
            <a:pPr>
              <a:defRPr/>
            </a:pPr>
            <a:fld id="{0A98FA18-DCBD-44F9-A939-8CDB50E78C16}" type="datetimeFigureOut">
              <a:rPr lang="en-US"/>
              <a:pPr>
                <a:defRPr/>
              </a:pPr>
              <a:t>1/5/2022</a:t>
            </a:fld>
            <a:endParaRPr lang="en-US"/>
          </a:p>
        </p:txBody>
      </p:sp>
      <p:sp>
        <p:nvSpPr>
          <p:cNvPr id="8" name="Footer Placeholder 4">
            <a:extLst>
              <a:ext uri="{FF2B5EF4-FFF2-40B4-BE49-F238E27FC236}">
                <a16:creationId xmlns:a16="http://schemas.microsoft.com/office/drawing/2014/main" id="{27304C76-7F26-4256-87A9-698A1FFA1EF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71F5D01-7AC4-4424-BD57-9515A85DD7FB}"/>
              </a:ext>
            </a:extLst>
          </p:cNvPr>
          <p:cNvSpPr>
            <a:spLocks noGrp="1"/>
          </p:cNvSpPr>
          <p:nvPr>
            <p:ph type="sldNum" sz="quarter" idx="12"/>
          </p:nvPr>
        </p:nvSpPr>
        <p:spPr/>
        <p:txBody>
          <a:bodyPr/>
          <a:lstStyle>
            <a:lvl1pPr>
              <a:defRPr/>
            </a:lvl1pPr>
          </a:lstStyle>
          <a:p>
            <a:fld id="{61D78DFD-B06B-4AC1-B5EF-CC5AB5B3735A}" type="slidenum">
              <a:rPr lang="en-US" altLang="en-US"/>
              <a:pPr/>
              <a:t>‹#›</a:t>
            </a:fld>
            <a:endParaRPr lang="en-US" altLang="en-US"/>
          </a:p>
        </p:txBody>
      </p:sp>
    </p:spTree>
    <p:extLst>
      <p:ext uri="{BB962C8B-B14F-4D97-AF65-F5344CB8AC3E}">
        <p14:creationId xmlns:p14="http://schemas.microsoft.com/office/powerpoint/2010/main" val="248881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0">
            <a:extLst>
              <a:ext uri="{FF2B5EF4-FFF2-40B4-BE49-F238E27FC236}">
                <a16:creationId xmlns:a16="http://schemas.microsoft.com/office/drawing/2014/main" id="{1F1A8EE5-8614-414D-93E4-648664CC0E73}"/>
              </a:ext>
            </a:extLst>
          </p:cNvPr>
          <p:cNvGrpSpPr>
            <a:grpSpLocks/>
          </p:cNvGrpSpPr>
          <p:nvPr/>
        </p:nvGrpSpPr>
        <p:grpSpPr bwMode="auto">
          <a:xfrm>
            <a:off x="0" y="0"/>
            <a:ext cx="9144000" cy="1676400"/>
            <a:chOff x="0" y="0"/>
            <a:chExt cx="9144000" cy="1676400"/>
          </a:xfrm>
        </p:grpSpPr>
        <p:sp>
          <p:nvSpPr>
            <p:cNvPr id="4" name="Rectangle 3">
              <a:extLst>
                <a:ext uri="{FF2B5EF4-FFF2-40B4-BE49-F238E27FC236}">
                  <a16:creationId xmlns:a16="http://schemas.microsoft.com/office/drawing/2014/main" id="{4609ED07-BBEE-4367-B533-DFE7370CBB80}"/>
                </a:ext>
              </a:extLst>
            </p:cNvPr>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5" name="Rectangle 4">
              <a:extLst>
                <a:ext uri="{FF2B5EF4-FFF2-40B4-BE49-F238E27FC236}">
                  <a16:creationId xmlns:a16="http://schemas.microsoft.com/office/drawing/2014/main" id="{C4CE2DB5-BFB3-436B-B6FB-4EF0B2359AF5}"/>
                </a:ext>
              </a:extLst>
            </p:cNvPr>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6" name="Oval 5">
              <a:extLst>
                <a:ext uri="{FF2B5EF4-FFF2-40B4-BE49-F238E27FC236}">
                  <a16:creationId xmlns:a16="http://schemas.microsoft.com/office/drawing/2014/main" id="{6D99F833-39F8-4D5A-B9D7-485D28F53946}"/>
                </a:ext>
              </a:extLst>
            </p:cNvPr>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grpSp>
      <p:sp>
        <p:nvSpPr>
          <p:cNvPr id="2" name="Title 1"/>
          <p:cNvSpPr>
            <a:spLocks noGrp="1"/>
          </p:cNvSpPr>
          <p:nvPr>
            <p:ph type="title"/>
          </p:nvPr>
        </p:nvSpPr>
        <p:spPr/>
        <p:txBody>
          <a:bodyPr/>
          <a:lstStyle/>
          <a:p>
            <a:r>
              <a:rPr lang="en-US"/>
              <a:t>Click to edit Master title style</a:t>
            </a:r>
            <a:endParaRPr/>
          </a:p>
        </p:txBody>
      </p:sp>
      <p:sp>
        <p:nvSpPr>
          <p:cNvPr id="7" name="Date Placeholder 2">
            <a:extLst>
              <a:ext uri="{FF2B5EF4-FFF2-40B4-BE49-F238E27FC236}">
                <a16:creationId xmlns:a16="http://schemas.microsoft.com/office/drawing/2014/main" id="{89B76021-2CEF-4F92-AC84-B8B7DD509CEB}"/>
              </a:ext>
            </a:extLst>
          </p:cNvPr>
          <p:cNvSpPr>
            <a:spLocks noGrp="1"/>
          </p:cNvSpPr>
          <p:nvPr>
            <p:ph type="dt" sz="half" idx="10"/>
          </p:nvPr>
        </p:nvSpPr>
        <p:spPr/>
        <p:txBody>
          <a:bodyPr/>
          <a:lstStyle>
            <a:lvl1pPr>
              <a:defRPr/>
            </a:lvl1pPr>
          </a:lstStyle>
          <a:p>
            <a:pPr>
              <a:defRPr/>
            </a:pPr>
            <a:fld id="{1B376CA4-601E-4FAE-8438-E512E5D22DD4}" type="datetimeFigureOut">
              <a:rPr lang="en-US"/>
              <a:pPr>
                <a:defRPr/>
              </a:pPr>
              <a:t>1/5/2022</a:t>
            </a:fld>
            <a:endParaRPr lang="en-US"/>
          </a:p>
        </p:txBody>
      </p:sp>
      <p:sp>
        <p:nvSpPr>
          <p:cNvPr id="8" name="Footer Placeholder 3">
            <a:extLst>
              <a:ext uri="{FF2B5EF4-FFF2-40B4-BE49-F238E27FC236}">
                <a16:creationId xmlns:a16="http://schemas.microsoft.com/office/drawing/2014/main" id="{9601CA15-8462-4091-AEE1-A92E7D52105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973AC134-535A-48BC-B154-B69C438124E0}"/>
              </a:ext>
            </a:extLst>
          </p:cNvPr>
          <p:cNvSpPr>
            <a:spLocks noGrp="1"/>
          </p:cNvSpPr>
          <p:nvPr>
            <p:ph type="sldNum" sz="quarter" idx="12"/>
          </p:nvPr>
        </p:nvSpPr>
        <p:spPr/>
        <p:txBody>
          <a:bodyPr/>
          <a:lstStyle>
            <a:lvl1pPr>
              <a:defRPr/>
            </a:lvl1pPr>
          </a:lstStyle>
          <a:p>
            <a:fld id="{87C77679-206C-4949-8EB2-3BA14561688C}" type="slidenum">
              <a:rPr lang="en-US" altLang="en-US"/>
              <a:pPr/>
              <a:t>‹#›</a:t>
            </a:fld>
            <a:endParaRPr lang="en-US" altLang="en-US"/>
          </a:p>
        </p:txBody>
      </p:sp>
    </p:spTree>
    <p:extLst>
      <p:ext uri="{BB962C8B-B14F-4D97-AF65-F5344CB8AC3E}">
        <p14:creationId xmlns:p14="http://schemas.microsoft.com/office/powerpoint/2010/main" val="406663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6CEF3180-E584-4BF5-BE4F-EA1971FAEED9}"/>
              </a:ext>
            </a:extLst>
          </p:cNvPr>
          <p:cNvGrpSpPr>
            <a:grpSpLocks/>
          </p:cNvGrpSpPr>
          <p:nvPr/>
        </p:nvGrpSpPr>
        <p:grpSpPr bwMode="auto">
          <a:xfrm>
            <a:off x="0" y="0"/>
            <a:ext cx="1828800" cy="1676400"/>
            <a:chOff x="457200" y="457200"/>
            <a:chExt cx="1828800" cy="1676400"/>
          </a:xfrm>
        </p:grpSpPr>
        <p:sp>
          <p:nvSpPr>
            <p:cNvPr id="3" name="Rectangle 2">
              <a:extLst>
                <a:ext uri="{FF2B5EF4-FFF2-40B4-BE49-F238E27FC236}">
                  <a16:creationId xmlns:a16="http://schemas.microsoft.com/office/drawing/2014/main" id="{58DF93C4-B92E-4920-8202-45C853948B71}"/>
                </a:ext>
              </a:extLst>
            </p:cNvPr>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4" name="Oval 3">
              <a:extLst>
                <a:ext uri="{FF2B5EF4-FFF2-40B4-BE49-F238E27FC236}">
                  <a16:creationId xmlns:a16="http://schemas.microsoft.com/office/drawing/2014/main" id="{022548B0-0B4E-471D-B817-ECA1547BE909}"/>
                </a:ext>
              </a:extLst>
            </p:cNvPr>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grpSp>
      <p:sp>
        <p:nvSpPr>
          <p:cNvPr id="5" name="Date Placeholder 1">
            <a:extLst>
              <a:ext uri="{FF2B5EF4-FFF2-40B4-BE49-F238E27FC236}">
                <a16:creationId xmlns:a16="http://schemas.microsoft.com/office/drawing/2014/main" id="{8DCE67CD-D0BE-4E85-A51B-2CE8460E2F2D}"/>
              </a:ext>
            </a:extLst>
          </p:cNvPr>
          <p:cNvSpPr>
            <a:spLocks noGrp="1"/>
          </p:cNvSpPr>
          <p:nvPr>
            <p:ph type="dt" sz="half" idx="10"/>
          </p:nvPr>
        </p:nvSpPr>
        <p:spPr/>
        <p:txBody>
          <a:bodyPr/>
          <a:lstStyle>
            <a:lvl1pPr>
              <a:defRPr/>
            </a:lvl1pPr>
          </a:lstStyle>
          <a:p>
            <a:pPr>
              <a:defRPr/>
            </a:pPr>
            <a:fld id="{F2088D18-8794-4D54-BEEE-9488985DB305}" type="datetimeFigureOut">
              <a:rPr lang="en-US"/>
              <a:pPr>
                <a:defRPr/>
              </a:pPr>
              <a:t>1/5/2022</a:t>
            </a:fld>
            <a:endParaRPr lang="en-US"/>
          </a:p>
        </p:txBody>
      </p:sp>
      <p:sp>
        <p:nvSpPr>
          <p:cNvPr id="6" name="Footer Placeholder 2">
            <a:extLst>
              <a:ext uri="{FF2B5EF4-FFF2-40B4-BE49-F238E27FC236}">
                <a16:creationId xmlns:a16="http://schemas.microsoft.com/office/drawing/2014/main" id="{14767C27-19E8-4C12-8BB7-9E4D8EC8F4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5639A551-24DD-4984-9775-39BF522DC6F2}"/>
              </a:ext>
            </a:extLst>
          </p:cNvPr>
          <p:cNvSpPr>
            <a:spLocks noGrp="1"/>
          </p:cNvSpPr>
          <p:nvPr>
            <p:ph type="sldNum" sz="quarter" idx="12"/>
          </p:nvPr>
        </p:nvSpPr>
        <p:spPr/>
        <p:txBody>
          <a:bodyPr/>
          <a:lstStyle>
            <a:lvl1pPr>
              <a:defRPr/>
            </a:lvl1pPr>
          </a:lstStyle>
          <a:p>
            <a:fld id="{DC23B5E1-6911-40B6-A5B0-EBCB427AA8C9}" type="slidenum">
              <a:rPr lang="en-US" altLang="en-US"/>
              <a:pPr/>
              <a:t>‹#›</a:t>
            </a:fld>
            <a:endParaRPr lang="en-US" altLang="en-US"/>
          </a:p>
        </p:txBody>
      </p:sp>
    </p:spTree>
    <p:extLst>
      <p:ext uri="{BB962C8B-B14F-4D97-AF65-F5344CB8AC3E}">
        <p14:creationId xmlns:p14="http://schemas.microsoft.com/office/powerpoint/2010/main" val="261147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77DC485-6F7D-46C8-B67F-50D773CBAC7F}"/>
              </a:ext>
            </a:extLst>
          </p:cNvPr>
          <p:cNvSpPr>
            <a:spLocks noGrp="1"/>
          </p:cNvSpPr>
          <p:nvPr>
            <p:ph type="dt" sz="half" idx="10"/>
          </p:nvPr>
        </p:nvSpPr>
        <p:spPr/>
        <p:txBody>
          <a:bodyPr/>
          <a:lstStyle>
            <a:lvl1pPr>
              <a:defRPr/>
            </a:lvl1pPr>
          </a:lstStyle>
          <a:p>
            <a:pPr>
              <a:defRPr/>
            </a:pPr>
            <a:fld id="{E4B0C9ED-9F32-4CC5-9933-77B750A1AAC2}" type="datetimeFigureOut">
              <a:rPr lang="en-US"/>
              <a:pPr>
                <a:defRPr/>
              </a:pPr>
              <a:t>1/5/2022</a:t>
            </a:fld>
            <a:endParaRPr lang="en-US"/>
          </a:p>
        </p:txBody>
      </p:sp>
      <p:sp>
        <p:nvSpPr>
          <p:cNvPr id="6" name="Footer Placeholder 4">
            <a:extLst>
              <a:ext uri="{FF2B5EF4-FFF2-40B4-BE49-F238E27FC236}">
                <a16:creationId xmlns:a16="http://schemas.microsoft.com/office/drawing/2014/main" id="{B1B09A6C-D06B-4AB3-8F66-836442ECA5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09FED8-3E18-4CC9-8627-E0BDBD377D9F}"/>
              </a:ext>
            </a:extLst>
          </p:cNvPr>
          <p:cNvSpPr>
            <a:spLocks noGrp="1"/>
          </p:cNvSpPr>
          <p:nvPr>
            <p:ph type="sldNum" sz="quarter" idx="12"/>
          </p:nvPr>
        </p:nvSpPr>
        <p:spPr/>
        <p:txBody>
          <a:bodyPr/>
          <a:lstStyle>
            <a:lvl1pPr>
              <a:defRPr/>
            </a:lvl1pPr>
          </a:lstStyle>
          <a:p>
            <a:fld id="{071EBCCF-9ED1-4471-9637-C66E56DA5F50}" type="slidenum">
              <a:rPr lang="en-US" altLang="en-US"/>
              <a:pPr/>
              <a:t>‹#›</a:t>
            </a:fld>
            <a:endParaRPr lang="en-US" altLang="en-US"/>
          </a:p>
        </p:txBody>
      </p:sp>
    </p:spTree>
    <p:extLst>
      <p:ext uri="{BB962C8B-B14F-4D97-AF65-F5344CB8AC3E}">
        <p14:creationId xmlns:p14="http://schemas.microsoft.com/office/powerpoint/2010/main" val="69022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164592" y="3031489"/>
            <a:ext cx="1527048" cy="2359152"/>
          </a:xfrm>
        </p:spPr>
        <p:txBody>
          <a:bodyPr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ADB8887-C9DE-4770-8BD2-BC5BCA52F775}"/>
              </a:ext>
            </a:extLst>
          </p:cNvPr>
          <p:cNvSpPr>
            <a:spLocks noGrp="1"/>
          </p:cNvSpPr>
          <p:nvPr>
            <p:ph type="dt" sz="half" idx="10"/>
          </p:nvPr>
        </p:nvSpPr>
        <p:spPr/>
        <p:txBody>
          <a:bodyPr/>
          <a:lstStyle>
            <a:lvl1pPr>
              <a:defRPr/>
            </a:lvl1pPr>
          </a:lstStyle>
          <a:p>
            <a:pPr>
              <a:defRPr/>
            </a:pPr>
            <a:fld id="{9A8D0516-C185-4C86-B544-F645EDC77A02}" type="datetimeFigureOut">
              <a:rPr lang="en-US"/>
              <a:pPr>
                <a:defRPr/>
              </a:pPr>
              <a:t>1/5/2022</a:t>
            </a:fld>
            <a:endParaRPr lang="en-US"/>
          </a:p>
        </p:txBody>
      </p:sp>
      <p:sp>
        <p:nvSpPr>
          <p:cNvPr id="6" name="Footer Placeholder 4">
            <a:extLst>
              <a:ext uri="{FF2B5EF4-FFF2-40B4-BE49-F238E27FC236}">
                <a16:creationId xmlns:a16="http://schemas.microsoft.com/office/drawing/2014/main" id="{970742AD-841F-4C77-ACAE-470CF0EB45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880171-02E5-40D2-B254-0F0B692AF14B}"/>
              </a:ext>
            </a:extLst>
          </p:cNvPr>
          <p:cNvSpPr>
            <a:spLocks noGrp="1"/>
          </p:cNvSpPr>
          <p:nvPr>
            <p:ph type="sldNum" sz="quarter" idx="12"/>
          </p:nvPr>
        </p:nvSpPr>
        <p:spPr/>
        <p:txBody>
          <a:bodyPr/>
          <a:lstStyle>
            <a:lvl1pPr>
              <a:defRPr/>
            </a:lvl1pPr>
          </a:lstStyle>
          <a:p>
            <a:fld id="{F5F338C6-642A-4A16-83FD-3EAE89BA47C9}" type="slidenum">
              <a:rPr lang="en-US" altLang="en-US"/>
              <a:pPr/>
              <a:t>‹#›</a:t>
            </a:fld>
            <a:endParaRPr lang="en-US" altLang="en-US"/>
          </a:p>
        </p:txBody>
      </p:sp>
    </p:spTree>
    <p:extLst>
      <p:ext uri="{BB962C8B-B14F-4D97-AF65-F5344CB8AC3E}">
        <p14:creationId xmlns:p14="http://schemas.microsoft.com/office/powerpoint/2010/main" val="364591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11">
            <a:extLst>
              <a:ext uri="{FF2B5EF4-FFF2-40B4-BE49-F238E27FC236}">
                <a16:creationId xmlns:a16="http://schemas.microsoft.com/office/drawing/2014/main" id="{EFC4C247-3CDF-4E17-934A-B3F4CADDF6AA}"/>
              </a:ext>
            </a:extLst>
          </p:cNvPr>
          <p:cNvGrpSpPr>
            <a:grpSpLocks/>
          </p:cNvGrpSpPr>
          <p:nvPr/>
        </p:nvGrpSpPr>
        <p:grpSpPr bwMode="auto">
          <a:xfrm>
            <a:off x="0" y="0"/>
            <a:ext cx="9144000" cy="6858000"/>
            <a:chOff x="0" y="0"/>
            <a:chExt cx="9144000" cy="6858000"/>
          </a:xfrm>
        </p:grpSpPr>
        <p:sp>
          <p:nvSpPr>
            <p:cNvPr id="7" name="Rectangle 6">
              <a:extLst>
                <a:ext uri="{FF2B5EF4-FFF2-40B4-BE49-F238E27FC236}">
                  <a16:creationId xmlns:a16="http://schemas.microsoft.com/office/drawing/2014/main" id="{E419B7CA-CCEF-4846-9271-AD02D4543E39}"/>
                </a:ext>
              </a:extLst>
            </p:cNvPr>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8" name="Rectangle 7">
              <a:extLst>
                <a:ext uri="{FF2B5EF4-FFF2-40B4-BE49-F238E27FC236}">
                  <a16:creationId xmlns:a16="http://schemas.microsoft.com/office/drawing/2014/main" id="{5B664B0E-12AE-42EA-8200-9591FFC60435}"/>
                </a:ext>
              </a:extLst>
            </p:cNvPr>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9" name="Rectangle 8">
              <a:extLst>
                <a:ext uri="{FF2B5EF4-FFF2-40B4-BE49-F238E27FC236}">
                  <a16:creationId xmlns:a16="http://schemas.microsoft.com/office/drawing/2014/main" id="{3AA29DFE-E625-4E52-A2EA-D1E61B76A1EA}"/>
                </a:ext>
              </a:extLst>
            </p:cNvPr>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11" name="Oval 10">
              <a:extLst>
                <a:ext uri="{FF2B5EF4-FFF2-40B4-BE49-F238E27FC236}">
                  <a16:creationId xmlns:a16="http://schemas.microsoft.com/office/drawing/2014/main" id="{78D57E38-35DC-4471-BA89-1772DBC0AC36}"/>
                </a:ext>
              </a:extLst>
            </p:cNvPr>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grpSp>
      <p:sp>
        <p:nvSpPr>
          <p:cNvPr id="1027" name="Text Placeholder 2">
            <a:extLst>
              <a:ext uri="{FF2B5EF4-FFF2-40B4-BE49-F238E27FC236}">
                <a16:creationId xmlns:a16="http://schemas.microsoft.com/office/drawing/2014/main" id="{0E61E90F-BA8F-4D2C-84FD-3A78D9CFB149}"/>
              </a:ext>
            </a:extLst>
          </p:cNvPr>
          <p:cNvSpPr>
            <a:spLocks noGrp="1"/>
          </p:cNvSpPr>
          <p:nvPr>
            <p:ph type="body" idx="1"/>
          </p:nvPr>
        </p:nvSpPr>
        <p:spPr bwMode="auto">
          <a:xfrm>
            <a:off x="2438400" y="2286000"/>
            <a:ext cx="62484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itle Placeholder 1">
            <a:extLst>
              <a:ext uri="{FF2B5EF4-FFF2-40B4-BE49-F238E27FC236}">
                <a16:creationId xmlns:a16="http://schemas.microsoft.com/office/drawing/2014/main" id="{E3D6273E-841B-4416-8444-864C62ACF942}"/>
              </a:ext>
            </a:extLst>
          </p:cNvPr>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a:t>Click to edit Master title style</a:t>
            </a:r>
            <a:endParaRPr/>
          </a:p>
        </p:txBody>
      </p:sp>
      <p:sp>
        <p:nvSpPr>
          <p:cNvPr id="4" name="Date Placeholder 3">
            <a:extLst>
              <a:ext uri="{FF2B5EF4-FFF2-40B4-BE49-F238E27FC236}">
                <a16:creationId xmlns:a16="http://schemas.microsoft.com/office/drawing/2014/main" id="{2E787309-8EB3-4D6B-8BEF-9C156CC25207}"/>
              </a:ext>
            </a:extLst>
          </p:cNvPr>
          <p:cNvSpPr>
            <a:spLocks noGrp="1"/>
          </p:cNvSpPr>
          <p:nvPr>
            <p:ph type="dt" sz="half" idx="2"/>
          </p:nvPr>
        </p:nvSpPr>
        <p:spPr>
          <a:xfrm>
            <a:off x="6553200" y="6351588"/>
            <a:ext cx="2133600" cy="365125"/>
          </a:xfrm>
          <a:prstGeom prst="rect">
            <a:avLst/>
          </a:prstGeom>
        </p:spPr>
        <p:txBody>
          <a:bodyPr vert="horz" lIns="91440" tIns="45720" rIns="91440" bIns="45720" rtlCol="0" anchor="ctr"/>
          <a:lstStyle>
            <a:lvl1pPr algn="r" eaLnBrk="1" hangingPunct="1">
              <a:defRPr sz="900" cap="small" baseline="0">
                <a:solidFill>
                  <a:schemeClr val="tx1"/>
                </a:solidFill>
                <a:latin typeface="+mj-lt"/>
                <a:cs typeface="+mn-cs"/>
              </a:defRPr>
            </a:lvl1pPr>
          </a:lstStyle>
          <a:p>
            <a:pPr>
              <a:defRPr/>
            </a:pPr>
            <a:fld id="{C4BFA9DB-8504-4BE4-B216-17A8A5B97624}" type="datetimeFigureOut">
              <a:rPr lang="en-US"/>
              <a:pPr>
                <a:defRPr/>
              </a:pPr>
              <a:t>1/5/2022</a:t>
            </a:fld>
            <a:endParaRPr lang="en-US"/>
          </a:p>
        </p:txBody>
      </p:sp>
      <p:sp>
        <p:nvSpPr>
          <p:cNvPr id="5" name="Footer Placeholder 4">
            <a:extLst>
              <a:ext uri="{FF2B5EF4-FFF2-40B4-BE49-F238E27FC236}">
                <a16:creationId xmlns:a16="http://schemas.microsoft.com/office/drawing/2014/main" id="{1ED13721-9250-456B-AC08-6DE43482C1E6}"/>
              </a:ext>
            </a:extLst>
          </p:cNvPr>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eaLnBrk="1" hangingPunct="1">
              <a:defRPr sz="900" cap="small" baseline="0">
                <a:solidFill>
                  <a:schemeClr val="tx1"/>
                </a:solidFill>
                <a:latin typeface="+mj-lt"/>
                <a:cs typeface="+mn-cs"/>
              </a:defRPr>
            </a:lvl1pPr>
          </a:lstStyle>
          <a:p>
            <a:pPr>
              <a:defRPr/>
            </a:pPr>
            <a:endParaRPr lang="en-US"/>
          </a:p>
        </p:txBody>
      </p:sp>
      <p:sp>
        <p:nvSpPr>
          <p:cNvPr id="6" name="Slide Number Placeholder 5">
            <a:extLst>
              <a:ext uri="{FF2B5EF4-FFF2-40B4-BE49-F238E27FC236}">
                <a16:creationId xmlns:a16="http://schemas.microsoft.com/office/drawing/2014/main" id="{96E7ACF2-899A-4CBA-8076-51194268899E}"/>
              </a:ext>
            </a:extLst>
          </p:cNvPr>
          <p:cNvSpPr>
            <a:spLocks noGrp="1"/>
          </p:cNvSpPr>
          <p:nvPr>
            <p:ph type="sldNum" sz="quarter" idx="4"/>
          </p:nvPr>
        </p:nvSpPr>
        <p:spPr>
          <a:xfrm>
            <a:off x="533400" y="533400"/>
            <a:ext cx="762000" cy="6096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a:latin typeface="Trebuchet MS" panose="020B0603020202020204" pitchFamily="34" charset="0"/>
              </a:defRPr>
            </a:lvl1pPr>
          </a:lstStyle>
          <a:p>
            <a:fld id="{02E5EBC5-AE1A-477A-8F3D-1DDC354831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3" r:id="rId1"/>
    <p:sldLayoutId id="2147483877" r:id="rId2"/>
    <p:sldLayoutId id="2147483884" r:id="rId3"/>
    <p:sldLayoutId id="2147483878" r:id="rId4"/>
    <p:sldLayoutId id="2147483879" r:id="rId5"/>
    <p:sldLayoutId id="2147483885" r:id="rId6"/>
    <p:sldLayoutId id="2147483886" r:id="rId7"/>
    <p:sldLayoutId id="2147483880" r:id="rId8"/>
    <p:sldLayoutId id="2147483881" r:id="rId9"/>
    <p:sldLayoutId id="2147483882" r:id="rId10"/>
    <p:sldLayoutId id="2147483887" r:id="rId11"/>
  </p:sldLayoutIdLst>
  <p:txStyles>
    <p:titleStyle>
      <a:lvl1pPr algn="r" rtl="0" eaLnBrk="0" fontAlgn="base" hangingPunct="0">
        <a:spcBef>
          <a:spcPct val="0"/>
        </a:spcBef>
        <a:spcAft>
          <a:spcPct val="0"/>
        </a:spcAft>
        <a:defRPr sz="4400" kern="1200" cap="small" spc="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Trebuchet MS" pitchFamily="34" charset="0"/>
        </a:defRPr>
      </a:lvl2pPr>
      <a:lvl3pPr algn="r" rtl="0" eaLnBrk="0" fontAlgn="base" hangingPunct="0">
        <a:spcBef>
          <a:spcPct val="0"/>
        </a:spcBef>
        <a:spcAft>
          <a:spcPct val="0"/>
        </a:spcAft>
        <a:defRPr sz="4400">
          <a:solidFill>
            <a:schemeClr val="tx1"/>
          </a:solidFill>
          <a:latin typeface="Trebuchet MS" pitchFamily="34" charset="0"/>
        </a:defRPr>
      </a:lvl3pPr>
      <a:lvl4pPr algn="r" rtl="0" eaLnBrk="0" fontAlgn="base" hangingPunct="0">
        <a:spcBef>
          <a:spcPct val="0"/>
        </a:spcBef>
        <a:spcAft>
          <a:spcPct val="0"/>
        </a:spcAft>
        <a:defRPr sz="4400">
          <a:solidFill>
            <a:schemeClr val="tx1"/>
          </a:solidFill>
          <a:latin typeface="Trebuchet MS" pitchFamily="34" charset="0"/>
        </a:defRPr>
      </a:lvl4pPr>
      <a:lvl5pPr algn="r" rtl="0" eaLnBrk="0" fontAlgn="base" hangingPunct="0">
        <a:spcBef>
          <a:spcPct val="0"/>
        </a:spcBef>
        <a:spcAft>
          <a:spcPct val="0"/>
        </a:spcAft>
        <a:defRPr sz="4400">
          <a:solidFill>
            <a:schemeClr val="tx1"/>
          </a:solidFill>
          <a:latin typeface="Trebuchet MS" pitchFamily="34" charset="0"/>
        </a:defRPr>
      </a:lvl5pPr>
      <a:lvl6pPr marL="457200" algn="r" rtl="0" fontAlgn="base">
        <a:spcBef>
          <a:spcPct val="0"/>
        </a:spcBef>
        <a:spcAft>
          <a:spcPct val="0"/>
        </a:spcAft>
        <a:defRPr sz="4400">
          <a:solidFill>
            <a:schemeClr val="tx1"/>
          </a:solidFill>
          <a:latin typeface="Trebuchet MS" pitchFamily="34" charset="0"/>
        </a:defRPr>
      </a:lvl6pPr>
      <a:lvl7pPr marL="914400" algn="r" rtl="0" fontAlgn="base">
        <a:spcBef>
          <a:spcPct val="0"/>
        </a:spcBef>
        <a:spcAft>
          <a:spcPct val="0"/>
        </a:spcAft>
        <a:defRPr sz="4400">
          <a:solidFill>
            <a:schemeClr val="tx1"/>
          </a:solidFill>
          <a:latin typeface="Trebuchet MS" pitchFamily="34" charset="0"/>
        </a:defRPr>
      </a:lvl7pPr>
      <a:lvl8pPr marL="1371600" algn="r" rtl="0" fontAlgn="base">
        <a:spcBef>
          <a:spcPct val="0"/>
        </a:spcBef>
        <a:spcAft>
          <a:spcPct val="0"/>
        </a:spcAft>
        <a:defRPr sz="4400">
          <a:solidFill>
            <a:schemeClr val="tx1"/>
          </a:solidFill>
          <a:latin typeface="Trebuchet MS" pitchFamily="34" charset="0"/>
        </a:defRPr>
      </a:lvl8pPr>
      <a:lvl9pPr marL="1828800" algn="r" rtl="0" fontAlgn="base">
        <a:spcBef>
          <a:spcPct val="0"/>
        </a:spcBef>
        <a:spcAft>
          <a:spcPct val="0"/>
        </a:spcAft>
        <a:defRPr sz="4400">
          <a:solidFill>
            <a:schemeClr val="tx1"/>
          </a:solidFill>
          <a:latin typeface="Trebuchet MS" pitchFamily="34" charset="0"/>
        </a:defRPr>
      </a:lvl9pPr>
    </p:titleStyle>
    <p:bodyStyle>
      <a:lvl1pPr marL="457200" indent="-457200" algn="l" rtl="0" eaLnBrk="0" fontAlgn="base" hangingPunct="0">
        <a:spcBef>
          <a:spcPts val="1800"/>
        </a:spcBef>
        <a:spcAft>
          <a:spcPct val="0"/>
        </a:spcAft>
        <a:buClr>
          <a:schemeClr val="accent1"/>
        </a:buClr>
        <a:buSzPct val="80000"/>
        <a:buFont typeface="Wingdings" panose="05000000000000000000" pitchFamily="2" charset="2"/>
        <a:buChar char=""/>
        <a:defRPr sz="2200" kern="1200">
          <a:solidFill>
            <a:schemeClr val="tx1"/>
          </a:solidFill>
          <a:latin typeface="+mn-lt"/>
          <a:ea typeface="+mn-ea"/>
          <a:cs typeface="+mn-cs"/>
        </a:defRPr>
      </a:lvl1pPr>
      <a:lvl2pPr marL="914400" indent="-457200" algn="l" rtl="0" eaLnBrk="0" fontAlgn="base" hangingPunct="0">
        <a:spcBef>
          <a:spcPts val="1800"/>
        </a:spcBef>
        <a:spcAft>
          <a:spcPct val="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1371600" indent="-457200" algn="l" rtl="0" eaLnBrk="0" fontAlgn="base" hangingPunct="0">
        <a:spcBef>
          <a:spcPts val="1200"/>
        </a:spcBef>
        <a:spcAft>
          <a:spcPct val="0"/>
        </a:spcAft>
        <a:buClr>
          <a:srgbClr val="D4E336"/>
        </a:buClr>
        <a:buSzPct val="80000"/>
        <a:buFont typeface="Wingdings" panose="05000000000000000000" pitchFamily="2" charset="2"/>
        <a:buChar char=""/>
        <a:defRPr kern="1200">
          <a:solidFill>
            <a:schemeClr val="tx1"/>
          </a:solidFill>
          <a:latin typeface="+mn-lt"/>
          <a:ea typeface="+mn-ea"/>
          <a:cs typeface="+mn-cs"/>
        </a:defRPr>
      </a:lvl3pPr>
      <a:lvl4pPr marL="1828800" indent="-457200" algn="l" rtl="0" eaLnBrk="0" fontAlgn="base" hangingPunct="0">
        <a:spcBef>
          <a:spcPts val="1200"/>
        </a:spcBef>
        <a:spcAft>
          <a:spcPct val="0"/>
        </a:spcAft>
        <a:buClr>
          <a:srgbClr val="0C8228"/>
        </a:buClr>
        <a:buSzPct val="80000"/>
        <a:buFont typeface="Wingdings" panose="05000000000000000000" pitchFamily="2" charset="2"/>
        <a:buChar char=""/>
        <a:defRPr sz="1600" kern="1200">
          <a:solidFill>
            <a:schemeClr val="tx1"/>
          </a:solidFill>
          <a:latin typeface="+mn-lt"/>
          <a:ea typeface="+mn-ea"/>
          <a:cs typeface="+mn-cs"/>
        </a:defRPr>
      </a:lvl4pPr>
      <a:lvl5pPr marL="2286000" indent="-457200" algn="l" rtl="0" eaLnBrk="0" fontAlgn="base" hangingPunct="0">
        <a:spcBef>
          <a:spcPts val="1200"/>
        </a:spcBef>
        <a:spcAft>
          <a:spcPct val="0"/>
        </a:spcAft>
        <a:buClr>
          <a:srgbClr val="C0EDA8"/>
        </a:buClr>
        <a:buSzPct val="80000"/>
        <a:buFont typeface="Wingdings" panose="05000000000000000000"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ssist.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dmission.universityofcalifornia.edu/tuition-financial-aid/types-of-aid/blue-and-gold-opportunity-plan.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admission.universityofcalifornia.edu/admission-requirements/transfer-requirements/uc-transfer-programs/transfer-admission-guarantee-tag.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dmissions.ucsd.edu/transfer/universitylink.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dmission.universityofcalifornia.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universityofcalifornia.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image" Target="../media/image5.jpe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hyperlink" Target="https://www.grossmont.edu/student-support/counseling/index.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californiacommunitycollegehbcutransfer.com/for-counselor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ssist.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assist.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assist.org/" TargetMode="External"/><Relationship Id="rId2" Type="http://schemas.openxmlformats.org/officeDocument/2006/relationships/hyperlink" Target="https://www.grossmont.edu/student-support/transfer-center/articulation/aa-t-and-as-t.php" TargetMode="External"/><Relationship Id="rId1" Type="http://schemas.openxmlformats.org/officeDocument/2006/relationships/slideLayout" Target="../slideLayouts/slideLayout2.xml"/><Relationship Id="rId4" Type="http://schemas.openxmlformats.org/officeDocument/2006/relationships/hyperlink" Target="https://www2.calstate.edu/apply/transfer/Pages/associate-degree-for-transfer-major-and-campus-search.aspx"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calstate.edu/appl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rweb.sdsu.edu/es/admissions/local.html" TargetMode="External"/><Relationship Id="rId2" Type="http://schemas.openxmlformats.org/officeDocument/2006/relationships/hyperlink" Target="https://admissions.sdsu.edu/transfers/transfer-pathways" TargetMode="External"/><Relationship Id="rId1" Type="http://schemas.openxmlformats.org/officeDocument/2006/relationships/slideLayout" Target="../slideLayouts/slideLayout2.xml"/><Relationship Id="rId6" Type="http://schemas.openxmlformats.org/officeDocument/2006/relationships/hyperlink" Target="http://arweb.sdsu.edu/es/admissions/transfers/gpa.html" TargetMode="External"/><Relationship Id="rId5" Type="http://schemas.openxmlformats.org/officeDocument/2006/relationships/hyperlink" Target="http://arweb.sdsu.edu/es/admissions/transfers/apply/majorprep.html" TargetMode="External"/><Relationship Id="rId4" Type="http://schemas.openxmlformats.org/officeDocument/2006/relationships/hyperlink" Target="http://arweb.sdsu.edu/es/admissions/transfers/sanmarco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0D4C05-E398-44EB-9C8A-C55B23CF8E0B}"/>
              </a:ext>
            </a:extLst>
          </p:cNvPr>
          <p:cNvSpPr>
            <a:spLocks noGrp="1"/>
          </p:cNvSpPr>
          <p:nvPr>
            <p:ph type="subTitle" idx="1"/>
          </p:nvPr>
        </p:nvSpPr>
        <p:spPr>
          <a:ln>
            <a:miter lim="800000"/>
            <a:headEnd/>
            <a:tailEnd/>
          </a:ln>
        </p:spPr>
        <p:txBody>
          <a:bodyPr rtlCol="0">
            <a:normAutofit fontScale="70000" lnSpcReduction="20000"/>
          </a:bodyPr>
          <a:lstStyle/>
          <a:p>
            <a:pPr eaLnBrk="1" fontAlgn="auto" hangingPunct="1">
              <a:spcAft>
                <a:spcPts val="0"/>
              </a:spcAft>
              <a:buFont typeface="Arial" pitchFamily="34" charset="0"/>
              <a:buNone/>
              <a:defRPr/>
            </a:pPr>
            <a:r>
              <a:rPr lang="en-US" dirty="0"/>
              <a:t>Presented by the</a:t>
            </a:r>
          </a:p>
          <a:p>
            <a:pPr eaLnBrk="1" fontAlgn="auto" hangingPunct="1">
              <a:spcAft>
                <a:spcPts val="0"/>
              </a:spcAft>
              <a:buFont typeface="Arial" pitchFamily="34" charset="0"/>
              <a:buNone/>
              <a:defRPr/>
            </a:pPr>
            <a:r>
              <a:rPr lang="en-US" dirty="0"/>
              <a:t>Grossmont College Transfer Center </a:t>
            </a:r>
          </a:p>
        </p:txBody>
      </p:sp>
      <p:sp>
        <p:nvSpPr>
          <p:cNvPr id="2050" name="Title 1">
            <a:extLst>
              <a:ext uri="{FF2B5EF4-FFF2-40B4-BE49-F238E27FC236}">
                <a16:creationId xmlns:a16="http://schemas.microsoft.com/office/drawing/2014/main" id="{6D524CF2-7BEC-4215-94F9-7F021715370E}"/>
              </a:ext>
            </a:extLst>
          </p:cNvPr>
          <p:cNvSpPr>
            <a:spLocks noGrp="1"/>
          </p:cNvSpPr>
          <p:nvPr>
            <p:ph type="ctrTitle"/>
          </p:nvPr>
        </p:nvSpPr>
        <p:spPr/>
        <p:txBody>
          <a:bodyPr/>
          <a:lstStyle/>
          <a:p>
            <a:pPr eaLnBrk="1" fontAlgn="auto" hangingPunct="1">
              <a:spcAft>
                <a:spcPts val="0"/>
              </a:spcAft>
              <a:defRPr/>
            </a:pPr>
            <a:r>
              <a:rPr lang="en-US" dirty="0"/>
              <a:t>Transfer </a:t>
            </a:r>
            <a:r>
              <a:rPr lang="en-US" dirty="0" smtClean="0"/>
              <a:t>101</a:t>
            </a:r>
            <a:endParaRPr lang="en-US" dirty="0"/>
          </a:p>
        </p:txBody>
      </p:sp>
      <p:pic>
        <p:nvPicPr>
          <p:cNvPr id="7172" name="Picture 4" descr="C:\Documents and Settings\Mary.Rider\My Documents\My Pictures\Microsoft Clip Organizer\j0439418.jpg">
            <a:extLst>
              <a:ext uri="{FF2B5EF4-FFF2-40B4-BE49-F238E27FC236}">
                <a16:creationId xmlns:a16="http://schemas.microsoft.com/office/drawing/2014/main" id="{5AC14328-B9D6-40B6-8810-6FD372788FDC}"/>
              </a:ext>
            </a:extLst>
          </p:cNvPr>
          <p:cNvPicPr>
            <a:picLocks noChangeAspect="1" noChangeArrowheads="1"/>
          </p:cNvPicPr>
          <p:nvPr/>
        </p:nvPicPr>
        <p:blipFill>
          <a:blip r:embed="rId2" cstate="print"/>
          <a:srcRect/>
          <a:stretch>
            <a:fillRect/>
          </a:stretch>
        </p:blipFill>
        <p:spPr bwMode="auto">
          <a:xfrm>
            <a:off x="2209800" y="228600"/>
            <a:ext cx="6400800" cy="4062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8E286-90D6-400E-9B54-3E9EE4851F5E}"/>
              </a:ext>
            </a:extLst>
          </p:cNvPr>
          <p:cNvSpPr>
            <a:spLocks noGrp="1"/>
          </p:cNvSpPr>
          <p:nvPr>
            <p:ph type="title"/>
          </p:nvPr>
        </p:nvSpPr>
        <p:spPr/>
        <p:txBody>
          <a:bodyPr>
            <a:normAutofit fontScale="90000"/>
          </a:bodyPr>
          <a:lstStyle/>
          <a:p>
            <a:pPr>
              <a:defRPr/>
            </a:pPr>
            <a:r>
              <a:rPr lang="en-US" dirty="0"/>
              <a:t>Selecting Classes For UC</a:t>
            </a:r>
          </a:p>
        </p:txBody>
      </p:sp>
      <p:sp>
        <p:nvSpPr>
          <p:cNvPr id="20483" name="Content Placeholder 2">
            <a:extLst>
              <a:ext uri="{FF2B5EF4-FFF2-40B4-BE49-F238E27FC236}">
                <a16:creationId xmlns:a16="http://schemas.microsoft.com/office/drawing/2014/main" id="{BE820EF9-21FE-4A51-9EF0-953637147882}"/>
              </a:ext>
            </a:extLst>
          </p:cNvPr>
          <p:cNvSpPr>
            <a:spLocks noGrp="1"/>
          </p:cNvSpPr>
          <p:nvPr>
            <p:ph idx="1"/>
          </p:nvPr>
        </p:nvSpPr>
        <p:spPr/>
        <p:txBody>
          <a:bodyPr/>
          <a:lstStyle/>
          <a:p>
            <a:r>
              <a:rPr lang="en-US" altLang="en-US" dirty="0"/>
              <a:t>Select General Education courses (IGETC) </a:t>
            </a:r>
          </a:p>
          <a:p>
            <a:pPr lvl="1"/>
            <a:r>
              <a:rPr lang="en-US" altLang="en-US" dirty="0"/>
              <a:t>Or 7 Course Pattern</a:t>
            </a:r>
            <a:endParaRPr lang="en-US" altLang="en-US" dirty="0">
              <a:cs typeface="Calibri"/>
            </a:endParaRPr>
          </a:p>
          <a:p>
            <a:r>
              <a:rPr lang="en-US" altLang="en-US" dirty="0"/>
              <a:t>Select Major Preparation courses. Go to </a:t>
            </a:r>
            <a:r>
              <a:rPr lang="en-US" altLang="en-US" dirty="0">
                <a:hlinkClick r:id="rId2"/>
              </a:rPr>
              <a:t>www.assist.org</a:t>
            </a:r>
            <a:r>
              <a:rPr lang="en-US" altLang="en-US" dirty="0"/>
              <a:t> or see if your major has a UC Transfer Pathway. </a:t>
            </a:r>
            <a:r>
              <a:rPr lang="en-US" altLang="en-US" dirty="0" smtClean="0"/>
              <a:t>See </a:t>
            </a:r>
            <a:r>
              <a:rPr lang="en-US" altLang="en-US" dirty="0"/>
              <a:t>counselor for </a:t>
            </a:r>
            <a:r>
              <a:rPr lang="en-US" altLang="en-US" dirty="0" smtClean="0"/>
              <a:t>assistance.</a:t>
            </a:r>
            <a:endParaRPr lang="en-US" altLang="en-US" dirty="0">
              <a:cs typeface="Calibri"/>
            </a:endParaRPr>
          </a:p>
          <a:p>
            <a:r>
              <a:rPr lang="en-US" altLang="en-US" dirty="0"/>
              <a:t>Some of the general education and major preparation require prerequisite courses. Take these first.</a:t>
            </a:r>
            <a:endParaRPr lang="en-US" altLang="en-US" dirty="0">
              <a:cs typeface="Calibri"/>
            </a:endParaRPr>
          </a:p>
          <a:p>
            <a:r>
              <a:rPr lang="en-US" altLang="en-US" dirty="0"/>
              <a:t>Electives (only if you have less than 60 UC transferable units).</a:t>
            </a:r>
            <a:endParaRPr lang="en-US" altLang="en-US" dirty="0">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C4E99B-8B5F-4ADF-8F3A-8A84AFA945A9}"/>
              </a:ext>
            </a:extLst>
          </p:cNvPr>
          <p:cNvSpPr>
            <a:spLocks noGrp="1"/>
          </p:cNvSpPr>
          <p:nvPr>
            <p:ph idx="1"/>
          </p:nvPr>
        </p:nvSpPr>
        <p:spPr>
          <a:xfrm>
            <a:off x="2438400" y="1998453"/>
            <a:ext cx="6248400" cy="4630947"/>
          </a:xfrm>
        </p:spPr>
        <p:txBody>
          <a:bodyPr>
            <a:normAutofit fontScale="47500" lnSpcReduction="20000"/>
          </a:bodyPr>
          <a:lstStyle/>
          <a:p>
            <a:pPr>
              <a:defRPr/>
            </a:pPr>
            <a:r>
              <a:rPr lang="en-US" sz="3800" dirty="0">
                <a:cs typeface="Calibri"/>
              </a:rPr>
              <a:t>Make sure you apply for financial aid before the deadline. Go to fafsa.gov</a:t>
            </a:r>
            <a:endParaRPr lang="en-US" sz="3800" dirty="0"/>
          </a:p>
          <a:p>
            <a:pPr>
              <a:defRPr/>
            </a:pPr>
            <a:r>
              <a:rPr lang="en-US" sz="3800" dirty="0"/>
              <a:t>Blue and Gold Opportunity Plan!!!</a:t>
            </a:r>
            <a:endParaRPr lang="en-US" sz="3800" dirty="0">
              <a:cs typeface="Calibri"/>
            </a:endParaRPr>
          </a:p>
          <a:p>
            <a:pPr lvl="1">
              <a:defRPr/>
            </a:pPr>
            <a:r>
              <a:rPr lang="en-US" sz="3300" dirty="0"/>
              <a:t>What’s Covered:</a:t>
            </a:r>
          </a:p>
          <a:p>
            <a:pPr lvl="2">
              <a:defRPr/>
            </a:pPr>
            <a:r>
              <a:rPr lang="en-US" sz="3400" dirty="0"/>
              <a:t>If eligible, systemwide tuition and fees will be fully covered by scholarship or grant money.  The plan combines all sources of scholarship and grant awards received (federal, state, UC and private) to go toward covering your tuition and fees.</a:t>
            </a:r>
          </a:p>
          <a:p>
            <a:pPr lvl="2">
              <a:defRPr/>
            </a:pPr>
            <a:r>
              <a:rPr lang="en-US" sz="3400" dirty="0"/>
              <a:t>Students with greater financial need can qualify for even more grant support to help defray other educational expenses (books, housing, transportation, etc.)</a:t>
            </a:r>
          </a:p>
          <a:p>
            <a:pPr lvl="1">
              <a:defRPr/>
            </a:pPr>
            <a:r>
              <a:rPr lang="en-US" sz="3300" dirty="0"/>
              <a:t>Website: </a:t>
            </a:r>
            <a:r>
              <a:rPr lang="en-US" sz="3300" dirty="0">
                <a:hlinkClick r:id="rId2"/>
              </a:rPr>
              <a:t>https://admission.universityofcalifornia.edu/tuition-financial-aid/types-of-aid/blue-and-gold-opportunity-plan.html</a:t>
            </a:r>
            <a:r>
              <a:rPr lang="en-US" sz="3300" dirty="0"/>
              <a:t> </a:t>
            </a:r>
          </a:p>
          <a:p>
            <a:pPr lvl="1">
              <a:defRPr/>
            </a:pPr>
            <a:endParaRPr lang="en-US" dirty="0"/>
          </a:p>
        </p:txBody>
      </p:sp>
      <p:sp>
        <p:nvSpPr>
          <p:cNvPr id="2" name="Title 1">
            <a:extLst>
              <a:ext uri="{FF2B5EF4-FFF2-40B4-BE49-F238E27FC236}">
                <a16:creationId xmlns:a16="http://schemas.microsoft.com/office/drawing/2014/main" id="{CAFB56E0-BD03-47D9-BB9C-9E76B7DBBD68}"/>
              </a:ext>
            </a:extLst>
          </p:cNvPr>
          <p:cNvSpPr>
            <a:spLocks noGrp="1"/>
          </p:cNvSpPr>
          <p:nvPr>
            <p:ph type="title"/>
          </p:nvPr>
        </p:nvSpPr>
        <p:spPr/>
        <p:txBody>
          <a:bodyPr/>
          <a:lstStyle/>
          <a:p>
            <a:pPr>
              <a:defRPr/>
            </a:pPr>
            <a:r>
              <a:rPr lang="en-US" dirty="0"/>
              <a:t>Paying for UC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A18EB780-ADEE-4F25-83D9-B096D11478EA}"/>
              </a:ext>
            </a:extLst>
          </p:cNvPr>
          <p:cNvSpPr>
            <a:spLocks noGrp="1"/>
          </p:cNvSpPr>
          <p:nvPr>
            <p:ph sz="half" idx="1"/>
          </p:nvPr>
        </p:nvSpPr>
        <p:spPr/>
        <p:txBody>
          <a:bodyPr>
            <a:normAutofit/>
          </a:bodyPr>
          <a:lstStyle/>
          <a:p>
            <a:pPr>
              <a:spcBef>
                <a:spcPts val="600"/>
              </a:spcBef>
            </a:pPr>
            <a:r>
              <a:rPr lang="en-US" altLang="en-US" dirty="0"/>
              <a:t>Anthropology</a:t>
            </a:r>
          </a:p>
          <a:p>
            <a:pPr>
              <a:spcBef>
                <a:spcPts val="600"/>
              </a:spcBef>
            </a:pPr>
            <a:r>
              <a:rPr lang="en-US" altLang="en-US" dirty="0"/>
              <a:t>Biochemistry</a:t>
            </a:r>
          </a:p>
          <a:p>
            <a:pPr>
              <a:spcBef>
                <a:spcPts val="600"/>
              </a:spcBef>
            </a:pPr>
            <a:r>
              <a:rPr lang="en-US" altLang="en-US" dirty="0"/>
              <a:t>Biology</a:t>
            </a:r>
          </a:p>
          <a:p>
            <a:pPr>
              <a:spcBef>
                <a:spcPts val="600"/>
              </a:spcBef>
            </a:pPr>
            <a:r>
              <a:rPr lang="en-US" altLang="en-US" dirty="0"/>
              <a:t>Business Administration</a:t>
            </a:r>
          </a:p>
          <a:p>
            <a:pPr>
              <a:spcBef>
                <a:spcPts val="600"/>
              </a:spcBef>
            </a:pPr>
            <a:r>
              <a:rPr lang="en-US" altLang="en-US" dirty="0"/>
              <a:t>Cell Biology</a:t>
            </a:r>
          </a:p>
          <a:p>
            <a:pPr>
              <a:spcBef>
                <a:spcPts val="600"/>
              </a:spcBef>
            </a:pPr>
            <a:r>
              <a:rPr lang="en-US" altLang="en-US" dirty="0"/>
              <a:t>Chemistry</a:t>
            </a:r>
          </a:p>
          <a:p>
            <a:pPr>
              <a:spcBef>
                <a:spcPts val="600"/>
              </a:spcBef>
            </a:pPr>
            <a:r>
              <a:rPr lang="en-US" altLang="en-US" dirty="0"/>
              <a:t>Communication</a:t>
            </a:r>
          </a:p>
          <a:p>
            <a:pPr>
              <a:spcBef>
                <a:spcPts val="600"/>
              </a:spcBef>
            </a:pPr>
            <a:r>
              <a:rPr lang="en-US" altLang="en-US" dirty="0"/>
              <a:t>Computer Science</a:t>
            </a:r>
          </a:p>
          <a:p>
            <a:pPr>
              <a:spcBef>
                <a:spcPts val="600"/>
              </a:spcBef>
            </a:pPr>
            <a:r>
              <a:rPr lang="en-US" altLang="en-US" dirty="0"/>
              <a:t>Economics</a:t>
            </a:r>
          </a:p>
          <a:p>
            <a:pPr>
              <a:spcBef>
                <a:spcPts val="600"/>
              </a:spcBef>
            </a:pPr>
            <a:r>
              <a:rPr lang="en-US" altLang="en-US" dirty="0"/>
              <a:t>Electrical Engineering</a:t>
            </a:r>
          </a:p>
        </p:txBody>
      </p:sp>
      <p:sp>
        <p:nvSpPr>
          <p:cNvPr id="22532" name="Content Placeholder 3">
            <a:extLst>
              <a:ext uri="{FF2B5EF4-FFF2-40B4-BE49-F238E27FC236}">
                <a16:creationId xmlns:a16="http://schemas.microsoft.com/office/drawing/2014/main" id="{1398FE97-4394-487F-AE0D-CEA42EA29CC9}"/>
              </a:ext>
            </a:extLst>
          </p:cNvPr>
          <p:cNvSpPr>
            <a:spLocks noGrp="1"/>
          </p:cNvSpPr>
          <p:nvPr>
            <p:ph sz="half" idx="2"/>
          </p:nvPr>
        </p:nvSpPr>
        <p:spPr>
          <a:xfrm>
            <a:off x="5715000" y="2298700"/>
            <a:ext cx="3316856" cy="4560707"/>
          </a:xfrm>
        </p:spPr>
        <p:txBody>
          <a:bodyPr>
            <a:normAutofit/>
          </a:bodyPr>
          <a:lstStyle/>
          <a:p>
            <a:pPr>
              <a:spcBef>
                <a:spcPts val="600"/>
              </a:spcBef>
            </a:pPr>
            <a:r>
              <a:rPr lang="en-US" altLang="en-US" dirty="0"/>
              <a:t>English</a:t>
            </a:r>
          </a:p>
          <a:p>
            <a:pPr>
              <a:spcBef>
                <a:spcPts val="600"/>
              </a:spcBef>
            </a:pPr>
            <a:r>
              <a:rPr lang="en-US" altLang="en-US" dirty="0"/>
              <a:t>History</a:t>
            </a:r>
            <a:endParaRPr lang="en-US" altLang="en-US" dirty="0">
              <a:cs typeface="Calibri"/>
            </a:endParaRPr>
          </a:p>
          <a:p>
            <a:pPr>
              <a:spcBef>
                <a:spcPts val="600"/>
              </a:spcBef>
            </a:pPr>
            <a:r>
              <a:rPr lang="en-US" altLang="en-US" dirty="0"/>
              <a:t>Mathematics</a:t>
            </a:r>
            <a:endParaRPr lang="en-US" altLang="en-US" dirty="0">
              <a:cs typeface="Calibri"/>
            </a:endParaRPr>
          </a:p>
          <a:p>
            <a:pPr>
              <a:spcBef>
                <a:spcPts val="600"/>
              </a:spcBef>
            </a:pPr>
            <a:r>
              <a:rPr lang="en-US" altLang="en-US" dirty="0"/>
              <a:t>Mechanical Engineering</a:t>
            </a:r>
            <a:endParaRPr lang="en-US" altLang="en-US" dirty="0">
              <a:cs typeface="Calibri"/>
            </a:endParaRPr>
          </a:p>
          <a:p>
            <a:pPr>
              <a:spcBef>
                <a:spcPts val="600"/>
              </a:spcBef>
            </a:pPr>
            <a:r>
              <a:rPr lang="en-US" altLang="en-US" dirty="0"/>
              <a:t>Molecular Biology</a:t>
            </a:r>
            <a:endParaRPr lang="en-US" altLang="en-US" dirty="0">
              <a:cs typeface="Calibri"/>
            </a:endParaRPr>
          </a:p>
          <a:p>
            <a:pPr>
              <a:spcBef>
                <a:spcPts val="600"/>
              </a:spcBef>
            </a:pPr>
            <a:r>
              <a:rPr lang="en-US" altLang="en-US" dirty="0"/>
              <a:t>Philosophy</a:t>
            </a:r>
            <a:endParaRPr lang="en-US" altLang="en-US" dirty="0">
              <a:cs typeface="Calibri"/>
            </a:endParaRPr>
          </a:p>
          <a:p>
            <a:pPr>
              <a:spcBef>
                <a:spcPts val="600"/>
              </a:spcBef>
            </a:pPr>
            <a:r>
              <a:rPr lang="en-US" altLang="en-US" dirty="0"/>
              <a:t>Physics</a:t>
            </a:r>
            <a:endParaRPr lang="en-US" altLang="en-US" dirty="0">
              <a:cs typeface="Calibri"/>
            </a:endParaRPr>
          </a:p>
          <a:p>
            <a:pPr>
              <a:spcBef>
                <a:spcPts val="600"/>
              </a:spcBef>
            </a:pPr>
            <a:r>
              <a:rPr lang="en-US" altLang="en-US" dirty="0"/>
              <a:t>Political Science</a:t>
            </a:r>
            <a:endParaRPr lang="en-US" altLang="en-US" dirty="0">
              <a:cs typeface="Calibri"/>
            </a:endParaRPr>
          </a:p>
          <a:p>
            <a:pPr>
              <a:spcBef>
                <a:spcPts val="600"/>
              </a:spcBef>
            </a:pPr>
            <a:r>
              <a:rPr lang="en-US" altLang="en-US" dirty="0"/>
              <a:t>Psychology</a:t>
            </a:r>
            <a:endParaRPr lang="en-US" altLang="en-US" dirty="0">
              <a:cs typeface="Calibri"/>
            </a:endParaRPr>
          </a:p>
          <a:p>
            <a:pPr>
              <a:spcBef>
                <a:spcPts val="600"/>
              </a:spcBef>
            </a:pPr>
            <a:r>
              <a:rPr lang="en-US" altLang="en-US" dirty="0"/>
              <a:t>Sociology</a:t>
            </a:r>
            <a:endParaRPr lang="en-US" altLang="en-US" dirty="0">
              <a:cs typeface="Calibri"/>
            </a:endParaRPr>
          </a:p>
          <a:p>
            <a:pPr>
              <a:spcBef>
                <a:spcPts val="600"/>
              </a:spcBef>
            </a:pPr>
            <a:endParaRPr lang="en-US" altLang="en-US" dirty="0"/>
          </a:p>
          <a:p>
            <a:pPr marL="0" indent="0">
              <a:spcBef>
                <a:spcPts val="600"/>
              </a:spcBef>
              <a:buNone/>
            </a:pPr>
            <a:r>
              <a:rPr lang="en-US" altLang="en-US" dirty="0"/>
              <a:t>Go</a:t>
            </a:r>
            <a:r>
              <a:rPr lang="en-US" altLang="en-US" dirty="0">
                <a:cs typeface="Calibri"/>
              </a:rPr>
              <a:t> to www.universityofcalifornia.edu</a:t>
            </a:r>
          </a:p>
        </p:txBody>
      </p:sp>
      <p:sp>
        <p:nvSpPr>
          <p:cNvPr id="4" name="Title 3">
            <a:extLst>
              <a:ext uri="{FF2B5EF4-FFF2-40B4-BE49-F238E27FC236}">
                <a16:creationId xmlns:a16="http://schemas.microsoft.com/office/drawing/2014/main" id="{B3EE1AB2-7A1F-45DD-9E8D-AEFDCCD66325}"/>
              </a:ext>
            </a:extLst>
          </p:cNvPr>
          <p:cNvSpPr>
            <a:spLocks noGrp="1"/>
          </p:cNvSpPr>
          <p:nvPr>
            <p:ph type="title"/>
          </p:nvPr>
        </p:nvSpPr>
        <p:spPr/>
        <p:txBody>
          <a:bodyPr vert="horz" lIns="91440" tIns="45720" rIns="91440" bIns="45720" rtlCol="0" anchor="ctr">
            <a:noAutofit/>
          </a:bodyPr>
          <a:lstStyle/>
          <a:p>
            <a:r>
              <a:rPr lang="en-US" sz="3200" dirty="0"/>
              <a:t>UC Transfer Pathways: Major Preparation Roadmap to UC's most Popular majors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ABDD0200-E8F4-4D47-AC53-31462FB45FE5}"/>
              </a:ext>
            </a:extLst>
          </p:cNvPr>
          <p:cNvSpPr>
            <a:spLocks noGrp="1"/>
          </p:cNvSpPr>
          <p:nvPr>
            <p:ph idx="1"/>
          </p:nvPr>
        </p:nvSpPr>
        <p:spPr>
          <a:xfrm>
            <a:off x="2286000" y="1874838"/>
            <a:ext cx="6248400" cy="3840162"/>
          </a:xfrm>
        </p:spPr>
        <p:txBody>
          <a:bodyPr/>
          <a:lstStyle/>
          <a:p>
            <a:pPr marL="0" indent="0">
              <a:buNone/>
            </a:pPr>
            <a:r>
              <a:rPr lang="en-US" altLang="en-US" dirty="0"/>
              <a:t>Eligibility requirement </a:t>
            </a:r>
            <a:r>
              <a:rPr lang="en-US" altLang="en-US" dirty="0">
                <a:hlinkClick r:id="rId2"/>
              </a:rPr>
              <a:t>link</a:t>
            </a:r>
            <a:endParaRPr lang="en-US" altLang="en-US" dirty="0"/>
          </a:p>
          <a:p>
            <a:pPr marL="0" indent="0">
              <a:buNone/>
            </a:pPr>
            <a:r>
              <a:rPr lang="en-US" altLang="en-US" dirty="0"/>
              <a:t>Campuses:</a:t>
            </a:r>
          </a:p>
          <a:p>
            <a:r>
              <a:rPr lang="en-US" altLang="en-US" sz="1800" dirty="0"/>
              <a:t>Davis</a:t>
            </a:r>
          </a:p>
          <a:p>
            <a:r>
              <a:rPr lang="en-US" altLang="en-US" sz="1800" dirty="0"/>
              <a:t>Irvine</a:t>
            </a:r>
            <a:endParaRPr lang="en-US" altLang="en-US" sz="1800" dirty="0">
              <a:cs typeface="Calibri"/>
            </a:endParaRPr>
          </a:p>
          <a:p>
            <a:r>
              <a:rPr lang="en-US" altLang="en-US" sz="1800" dirty="0"/>
              <a:t>Merced</a:t>
            </a:r>
            <a:endParaRPr lang="en-US" altLang="en-US" sz="1800" dirty="0">
              <a:cs typeface="Calibri"/>
            </a:endParaRPr>
          </a:p>
          <a:p>
            <a:r>
              <a:rPr lang="en-US" altLang="en-US" sz="1800" dirty="0"/>
              <a:t>Riverside</a:t>
            </a:r>
            <a:endParaRPr lang="en-US" altLang="en-US" sz="1800" dirty="0">
              <a:cs typeface="Calibri"/>
            </a:endParaRPr>
          </a:p>
          <a:p>
            <a:r>
              <a:rPr lang="en-US" altLang="en-US" sz="1800" dirty="0"/>
              <a:t>Santa Barbara</a:t>
            </a:r>
            <a:endParaRPr lang="en-US" altLang="en-US" sz="1800" dirty="0">
              <a:cs typeface="Calibri"/>
            </a:endParaRPr>
          </a:p>
          <a:p>
            <a:r>
              <a:rPr lang="en-US" altLang="en-US" sz="1800" dirty="0"/>
              <a:t>Santa Cruz</a:t>
            </a:r>
            <a:endParaRPr lang="en-US" altLang="en-US" sz="1800" dirty="0">
              <a:cs typeface="Calibri"/>
            </a:endParaRPr>
          </a:p>
          <a:p>
            <a:pPr marL="0" indent="0">
              <a:buNone/>
            </a:pPr>
            <a:r>
              <a:rPr lang="en-US" altLang="en-US" dirty="0">
                <a:cs typeface="Calibri"/>
              </a:rPr>
              <a:t>For more information, go to the university's </a:t>
            </a:r>
            <a:r>
              <a:rPr lang="en-US" altLang="en-US" dirty="0" smtClean="0">
                <a:cs typeface="Calibri"/>
              </a:rPr>
              <a:t>website!</a:t>
            </a:r>
            <a:endParaRPr lang="en-US" altLang="en-US" dirty="0">
              <a:cs typeface="Calibri"/>
            </a:endParaRPr>
          </a:p>
        </p:txBody>
      </p:sp>
      <p:sp>
        <p:nvSpPr>
          <p:cNvPr id="2" name="Title 1">
            <a:extLst>
              <a:ext uri="{FF2B5EF4-FFF2-40B4-BE49-F238E27FC236}">
                <a16:creationId xmlns:a16="http://schemas.microsoft.com/office/drawing/2014/main" id="{0E0EEC3F-3D0A-4AE4-BAEA-352FD4735139}"/>
              </a:ext>
            </a:extLst>
          </p:cNvPr>
          <p:cNvSpPr>
            <a:spLocks noGrp="1"/>
          </p:cNvSpPr>
          <p:nvPr>
            <p:ph type="title"/>
          </p:nvPr>
        </p:nvSpPr>
        <p:spPr/>
        <p:txBody>
          <a:bodyPr>
            <a:normAutofit fontScale="90000"/>
          </a:bodyPr>
          <a:lstStyle/>
          <a:p>
            <a:pPr>
              <a:defRPr/>
            </a:pPr>
            <a:r>
              <a:rPr lang="en-US" dirty="0"/>
              <a:t>UC Transfer Admission Guarantee (TAG)</a:t>
            </a:r>
          </a:p>
        </p:txBody>
      </p:sp>
      <p:sp>
        <p:nvSpPr>
          <p:cNvPr id="3" name="Explosion 1 2">
            <a:extLst>
              <a:ext uri="{FF2B5EF4-FFF2-40B4-BE49-F238E27FC236}">
                <a16:creationId xmlns:a16="http://schemas.microsoft.com/office/drawing/2014/main" id="{95C7D0F4-5955-4238-9E03-9D7464B5EF92}"/>
              </a:ext>
            </a:extLst>
          </p:cNvPr>
          <p:cNvSpPr/>
          <p:nvPr/>
        </p:nvSpPr>
        <p:spPr>
          <a:xfrm rot="714512">
            <a:off x="6061776" y="1974961"/>
            <a:ext cx="3124200" cy="2209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Fall Application deadline </a:t>
            </a:r>
          </a:p>
          <a:p>
            <a:pPr algn="ctr">
              <a:defRPr/>
            </a:pPr>
            <a:r>
              <a:rPr lang="en-US" dirty="0"/>
              <a:t>Sept 30!</a:t>
            </a:r>
          </a:p>
        </p:txBody>
      </p:sp>
      <p:sp>
        <p:nvSpPr>
          <p:cNvPr id="4" name="TextBox 3">
            <a:extLst>
              <a:ext uri="{FF2B5EF4-FFF2-40B4-BE49-F238E27FC236}">
                <a16:creationId xmlns:a16="http://schemas.microsoft.com/office/drawing/2014/main" id="{9A25FAD0-A841-41AA-AD70-2F66E8DACB94}"/>
              </a:ext>
            </a:extLst>
          </p:cNvPr>
          <p:cNvSpPr txBox="1"/>
          <p:nvPr/>
        </p:nvSpPr>
        <p:spPr>
          <a:xfrm>
            <a:off x="2514600" y="6400800"/>
            <a:ext cx="6172200" cy="369888"/>
          </a:xfrm>
          <a:prstGeom prst="rect">
            <a:avLst/>
          </a:prstGeom>
          <a:noFill/>
        </p:spPr>
        <p:txBody>
          <a:bodyPr>
            <a:spAutoFit/>
          </a:bodyPr>
          <a:lstStyle/>
          <a:p>
            <a:pPr>
              <a:defRPr/>
            </a:pPr>
            <a:r>
              <a:rPr lang="en-US" dirty="0">
                <a:solidFill>
                  <a:schemeClr val="accent2">
                    <a:lumMod val="75000"/>
                  </a:schemeClr>
                </a:solidFill>
              </a:rPr>
              <a:t>UC Pathways+ = Transfer Pathway and TAG requirements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ECCD795C-E0EE-4B82-84FE-C5D2B29B7135}"/>
              </a:ext>
            </a:extLst>
          </p:cNvPr>
          <p:cNvSpPr>
            <a:spLocks noGrp="1"/>
          </p:cNvSpPr>
          <p:nvPr>
            <p:ph idx="1"/>
          </p:nvPr>
        </p:nvSpPr>
        <p:spPr/>
        <p:txBody>
          <a:bodyPr/>
          <a:lstStyle/>
          <a:p>
            <a:r>
              <a:rPr lang="en-US" altLang="en-US" dirty="0"/>
              <a:t>UCSD Admission Program Highlights:</a:t>
            </a:r>
          </a:p>
          <a:p>
            <a:pPr lvl="1"/>
            <a:r>
              <a:rPr lang="en-US" altLang="en-US" dirty="0"/>
              <a:t>Guarantee for first time college students, veterans, and foster youth</a:t>
            </a:r>
          </a:p>
          <a:p>
            <a:pPr lvl="1"/>
            <a:r>
              <a:rPr lang="en-US" altLang="en-US" dirty="0"/>
              <a:t>$40,000 income cap for first time students</a:t>
            </a:r>
          </a:p>
          <a:p>
            <a:pPr lvl="1"/>
            <a:r>
              <a:rPr lang="en-US" altLang="en-US" dirty="0"/>
              <a:t>3.5 minimum GPA required</a:t>
            </a:r>
          </a:p>
          <a:p>
            <a:pPr lvl="1"/>
            <a:r>
              <a:rPr lang="en-US" altLang="en-US" sz="1400" dirty="0"/>
              <a:t>Website: </a:t>
            </a:r>
            <a:r>
              <a:rPr lang="en-US" altLang="en-US" sz="1400" dirty="0">
                <a:hlinkClick r:id="rId2"/>
              </a:rPr>
              <a:t>https://admissions.ucsd.edu/transfer/universitylink.html</a:t>
            </a:r>
            <a:r>
              <a:rPr lang="en-US" altLang="en-US" sz="1400" dirty="0"/>
              <a:t> </a:t>
            </a:r>
          </a:p>
        </p:txBody>
      </p:sp>
      <p:sp>
        <p:nvSpPr>
          <p:cNvPr id="2" name="Title 1">
            <a:extLst>
              <a:ext uri="{FF2B5EF4-FFF2-40B4-BE49-F238E27FC236}">
                <a16:creationId xmlns:a16="http://schemas.microsoft.com/office/drawing/2014/main" id="{F42A6AC5-92CF-4B24-A36C-35E82DDF45FD}"/>
              </a:ext>
            </a:extLst>
          </p:cNvPr>
          <p:cNvSpPr>
            <a:spLocks noGrp="1"/>
          </p:cNvSpPr>
          <p:nvPr>
            <p:ph type="title"/>
          </p:nvPr>
        </p:nvSpPr>
        <p:spPr/>
        <p:txBody>
          <a:bodyPr/>
          <a:lstStyle/>
          <a:p>
            <a:pPr>
              <a:defRPr/>
            </a:pPr>
            <a:r>
              <a:rPr lang="en-US" dirty="0"/>
              <a:t>UCSD University Link</a:t>
            </a:r>
          </a:p>
        </p:txBody>
      </p:sp>
      <p:sp>
        <p:nvSpPr>
          <p:cNvPr id="4" name="Explosion 1 3">
            <a:extLst>
              <a:ext uri="{FF2B5EF4-FFF2-40B4-BE49-F238E27FC236}">
                <a16:creationId xmlns:a16="http://schemas.microsoft.com/office/drawing/2014/main" id="{DAF08CF9-AB34-4DD9-8FC9-F1811ED8BE3C}"/>
              </a:ext>
            </a:extLst>
          </p:cNvPr>
          <p:cNvSpPr/>
          <p:nvPr/>
        </p:nvSpPr>
        <p:spPr>
          <a:xfrm rot="20732312">
            <a:off x="379413" y="4292600"/>
            <a:ext cx="3124200" cy="2209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Application deadline </a:t>
            </a:r>
          </a:p>
          <a:p>
            <a:pPr algn="ctr">
              <a:defRPr/>
            </a:pPr>
            <a:r>
              <a:rPr lang="en-US" dirty="0"/>
              <a:t>End of 1</a:t>
            </a:r>
            <a:r>
              <a:rPr lang="en-US" baseline="30000" dirty="0"/>
              <a:t>st</a:t>
            </a:r>
            <a:r>
              <a:rPr lang="en-US" dirty="0"/>
              <a:t> year!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6911-8046-4FA2-B7DB-D0F3CB14D6EF}"/>
              </a:ext>
            </a:extLst>
          </p:cNvPr>
          <p:cNvSpPr>
            <a:spLocks noGrp="1"/>
          </p:cNvSpPr>
          <p:nvPr>
            <p:ph type="title"/>
          </p:nvPr>
        </p:nvSpPr>
        <p:spPr/>
        <p:txBody>
          <a:bodyPr/>
          <a:lstStyle/>
          <a:p>
            <a:pPr eaLnBrk="1" hangingPunct="1">
              <a:defRPr/>
            </a:pPr>
            <a:r>
              <a:rPr lang="en-US" dirty="0"/>
              <a:t>UC Deadlines</a:t>
            </a:r>
          </a:p>
        </p:txBody>
      </p:sp>
      <p:sp>
        <p:nvSpPr>
          <p:cNvPr id="25603" name="Content Placeholder 2">
            <a:extLst>
              <a:ext uri="{FF2B5EF4-FFF2-40B4-BE49-F238E27FC236}">
                <a16:creationId xmlns:a16="http://schemas.microsoft.com/office/drawing/2014/main" id="{A5DC4E07-A600-45B2-86F9-A121F02F1309}"/>
              </a:ext>
            </a:extLst>
          </p:cNvPr>
          <p:cNvSpPr>
            <a:spLocks noGrp="1"/>
          </p:cNvSpPr>
          <p:nvPr>
            <p:ph idx="1"/>
          </p:nvPr>
        </p:nvSpPr>
        <p:spPr/>
        <p:txBody>
          <a:bodyPr/>
          <a:lstStyle/>
          <a:p>
            <a:pPr eaLnBrk="1" hangingPunct="1">
              <a:spcBef>
                <a:spcPct val="0"/>
              </a:spcBef>
            </a:pPr>
            <a:r>
              <a:rPr lang="en-US" altLang="en-US" dirty="0"/>
              <a:t>Check </a:t>
            </a:r>
            <a:r>
              <a:rPr lang="en-US" altLang="en-US" dirty="0">
                <a:hlinkClick r:id="rId2"/>
              </a:rPr>
              <a:t>admission.universityofcalifornia.edu </a:t>
            </a:r>
            <a:r>
              <a:rPr lang="en-US" altLang="en-US" dirty="0"/>
              <a:t>for</a:t>
            </a:r>
          </a:p>
          <a:p>
            <a:pPr lvl="1" eaLnBrk="1" hangingPunct="1">
              <a:spcBef>
                <a:spcPct val="0"/>
              </a:spcBef>
            </a:pPr>
            <a:r>
              <a:rPr lang="en-US" altLang="en-US" dirty="0"/>
              <a:t>Transfer admission requirements</a:t>
            </a:r>
            <a:endParaRPr lang="en-US" altLang="en-US" dirty="0">
              <a:cs typeface="Calibri"/>
            </a:endParaRPr>
          </a:p>
          <a:p>
            <a:pPr lvl="1" eaLnBrk="1" hangingPunct="1">
              <a:spcBef>
                <a:spcPct val="0"/>
              </a:spcBef>
            </a:pPr>
            <a:r>
              <a:rPr lang="en-US" altLang="en-US" dirty="0"/>
              <a:t>Application timeline, etc.</a:t>
            </a:r>
            <a:endParaRPr lang="en-US" altLang="en-US" dirty="0">
              <a:cs typeface="Calibri"/>
            </a:endParaRPr>
          </a:p>
          <a:p>
            <a:pPr lvl="1">
              <a:spcBef>
                <a:spcPct val="0"/>
              </a:spcBef>
            </a:pPr>
            <a:r>
              <a:rPr lang="en-US" altLang="en-US" dirty="0"/>
              <a:t>To apply, go to www.universityofcalifornia/apply</a:t>
            </a:r>
            <a:br>
              <a:rPr lang="en-US" altLang="en-US" dirty="0"/>
            </a:br>
            <a:endParaRPr lang="en-US" altLang="en-US" dirty="0">
              <a:cs typeface="Calibri"/>
            </a:endParaRPr>
          </a:p>
          <a:p>
            <a:pPr eaLnBrk="1" hangingPunct="1">
              <a:spcBef>
                <a:spcPct val="0"/>
              </a:spcBef>
            </a:pPr>
            <a:r>
              <a:rPr lang="en-US" altLang="en-US" dirty="0"/>
              <a:t>Applications are due one year in advance!</a:t>
            </a:r>
            <a:endParaRPr lang="en-US" altLang="en-US" dirty="0">
              <a:cs typeface="Calibri"/>
            </a:endParaRPr>
          </a:p>
          <a:p>
            <a:pPr lvl="1" eaLnBrk="1" hangingPunct="1">
              <a:spcBef>
                <a:spcPct val="0"/>
              </a:spcBef>
            </a:pPr>
            <a:r>
              <a:rPr lang="en-US" altLang="en-US" dirty="0"/>
              <a:t>TAG Sept. 1-30</a:t>
            </a:r>
            <a:endParaRPr lang="en-US" altLang="en-US" dirty="0">
              <a:cs typeface="Calibri"/>
            </a:endParaRPr>
          </a:p>
          <a:p>
            <a:pPr lvl="1" eaLnBrk="1" hangingPunct="1">
              <a:spcBef>
                <a:spcPct val="0"/>
              </a:spcBef>
            </a:pPr>
            <a:r>
              <a:rPr lang="en-US" altLang="en-US" dirty="0"/>
              <a:t>Fall Application opens Aug. 1</a:t>
            </a:r>
            <a:endParaRPr lang="en-US" altLang="en-US" dirty="0">
              <a:cs typeface="Calibri"/>
            </a:endParaRPr>
          </a:p>
          <a:p>
            <a:pPr lvl="1" eaLnBrk="1" hangingPunct="1">
              <a:spcBef>
                <a:spcPct val="0"/>
              </a:spcBef>
            </a:pPr>
            <a:r>
              <a:rPr lang="en-US" altLang="en-US" dirty="0"/>
              <a:t>Submission period Nov. 1-30</a:t>
            </a:r>
            <a:endParaRPr lang="en-US" altLang="en-US" dirty="0">
              <a:cs typeface="Calibri"/>
            </a:endParaRPr>
          </a:p>
          <a:p>
            <a:pPr lvl="1" eaLnBrk="1" hangingPunct="1">
              <a:spcBef>
                <a:spcPct val="0"/>
              </a:spcBef>
            </a:pPr>
            <a:r>
              <a:rPr lang="en-US" altLang="en-US" dirty="0"/>
              <a:t>Application </a:t>
            </a:r>
            <a:r>
              <a:rPr lang="en-US" altLang="en-US" dirty="0" smtClean="0"/>
              <a:t>Update </a:t>
            </a:r>
            <a:r>
              <a:rPr lang="en-US" altLang="en-US" dirty="0"/>
              <a:t>Jan 31</a:t>
            </a:r>
            <a:endParaRPr lang="en-US" altLang="en-US" dirty="0">
              <a:cs typeface="Calibri"/>
            </a:endParaRPr>
          </a:p>
          <a:p>
            <a:pPr lvl="1">
              <a:spcBef>
                <a:spcPct val="0"/>
              </a:spcBef>
              <a:buClr>
                <a:srgbClr val="769F11"/>
              </a:buClr>
            </a:pPr>
            <a:endParaRPr lang="en-US" altLang="en-US" dirty="0">
              <a:cs typeface="Calibri"/>
            </a:endParaRPr>
          </a:p>
          <a:p>
            <a:pPr marL="457200" lvl="1" indent="0">
              <a:spcBef>
                <a:spcPct val="0"/>
              </a:spcBef>
              <a:buClr>
                <a:srgbClr val="769F11"/>
              </a:buClr>
              <a:buNone/>
            </a:pPr>
            <a:r>
              <a:rPr lang="en-US" altLang="en-US" dirty="0">
                <a:cs typeface="Calibri"/>
              </a:rPr>
              <a:t>Official Transcripts will be required of all college courses. Check university website for </a:t>
            </a:r>
            <a:r>
              <a:rPr lang="en-US" altLang="en-US" dirty="0" smtClean="0">
                <a:cs typeface="Calibri"/>
              </a:rPr>
              <a:t>deadlines.</a:t>
            </a:r>
            <a:endParaRPr lang="en-US" altLang="en-US" dirty="0">
              <a:cs typeface="Calibri"/>
            </a:endParaRPr>
          </a:p>
          <a:p>
            <a:pPr eaLnBrk="1" hangingPunct="1">
              <a:buClr>
                <a:srgbClr val="8FCB17"/>
              </a:buClr>
            </a:pPr>
            <a:endParaRPr lang="en-US" altLang="en-US" dirty="0">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952E-0292-48FD-BE1F-458B654A5EAD}"/>
              </a:ext>
            </a:extLst>
          </p:cNvPr>
          <p:cNvSpPr>
            <a:spLocks noGrp="1"/>
          </p:cNvSpPr>
          <p:nvPr>
            <p:ph type="title"/>
          </p:nvPr>
        </p:nvSpPr>
        <p:spPr/>
        <p:txBody>
          <a:bodyPr/>
          <a:lstStyle/>
          <a:p>
            <a:pPr>
              <a:defRPr/>
            </a:pPr>
            <a:r>
              <a:rPr lang="en-US" dirty="0"/>
              <a:t>UC TAP</a:t>
            </a:r>
          </a:p>
        </p:txBody>
      </p:sp>
      <p:sp>
        <p:nvSpPr>
          <p:cNvPr id="26627" name="Content Placeholder 2">
            <a:extLst>
              <a:ext uri="{FF2B5EF4-FFF2-40B4-BE49-F238E27FC236}">
                <a16:creationId xmlns:a16="http://schemas.microsoft.com/office/drawing/2014/main" id="{255CF5CC-BB60-4B3D-BB1C-DC8B78843A4D}"/>
              </a:ext>
            </a:extLst>
          </p:cNvPr>
          <p:cNvSpPr>
            <a:spLocks noGrp="1"/>
          </p:cNvSpPr>
          <p:nvPr>
            <p:ph idx="1"/>
          </p:nvPr>
        </p:nvSpPr>
        <p:spPr/>
        <p:txBody>
          <a:bodyPr/>
          <a:lstStyle/>
          <a:p>
            <a:r>
              <a:rPr lang="en-US" altLang="en-US" dirty="0"/>
              <a:t>Transfer Admission Planner allows you to keep track of your UC progress toward transfer.</a:t>
            </a:r>
          </a:p>
          <a:p>
            <a:pPr lvl="1"/>
            <a:r>
              <a:rPr lang="en-US" altLang="en-US" dirty="0"/>
              <a:t>Connects to TAG!</a:t>
            </a:r>
            <a:endParaRPr lang="en-US" altLang="en-US" dirty="0">
              <a:cs typeface="Calibri"/>
            </a:endParaRPr>
          </a:p>
          <a:p>
            <a:pPr lvl="1"/>
            <a:r>
              <a:rPr lang="en-US" altLang="en-US" dirty="0"/>
              <a:t>And to your UC Application!</a:t>
            </a:r>
            <a:endParaRPr lang="en-US" altLang="en-US" dirty="0">
              <a:cs typeface="Calibri"/>
            </a:endParaRPr>
          </a:p>
          <a:p>
            <a:pPr lvl="1"/>
            <a:r>
              <a:rPr lang="en-US" altLang="en-US" dirty="0"/>
              <a:t>Receive updates from UC throughout time at Grossmont!</a:t>
            </a:r>
            <a:endParaRPr lang="en-US" altLang="en-US" dirty="0">
              <a:cs typeface="Calibri"/>
            </a:endParaRPr>
          </a:p>
          <a:p>
            <a:pPr lvl="1"/>
            <a:r>
              <a:rPr lang="en-US" altLang="en-US" dirty="0"/>
              <a:t>A way to stay updated on events taking place at Grossmont related to your preferred campus(es)!</a:t>
            </a:r>
          </a:p>
          <a:p>
            <a:pPr lvl="1"/>
            <a:r>
              <a:rPr lang="en-US" altLang="en-US" dirty="0">
                <a:cs typeface="Calibri"/>
              </a:rPr>
              <a:t>Go </a:t>
            </a:r>
            <a:r>
              <a:rPr lang="en-US" altLang="en-US" dirty="0">
                <a:cs typeface="Calibri"/>
                <a:hlinkClick r:id="rId2"/>
              </a:rPr>
              <a:t>www.universityofcalifornia.edu</a:t>
            </a:r>
            <a:r>
              <a:rPr lang="en-US" altLang="en-US" dirty="0">
                <a:cs typeface="Calibri"/>
              </a:rPr>
              <a:t> for more information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C2F2-06C2-4F9B-924C-2CF90191E8C0}"/>
              </a:ext>
            </a:extLst>
          </p:cNvPr>
          <p:cNvSpPr>
            <a:spLocks noGrp="1"/>
          </p:cNvSpPr>
          <p:nvPr>
            <p:ph type="title"/>
          </p:nvPr>
        </p:nvSpPr>
        <p:spPr/>
        <p:txBody>
          <a:bodyPr>
            <a:normAutofit fontScale="90000"/>
          </a:bodyPr>
          <a:lstStyle/>
          <a:p>
            <a:pPr eaLnBrk="1" hangingPunct="1">
              <a:defRPr/>
            </a:pPr>
            <a:r>
              <a:rPr lang="en-US" dirty="0"/>
              <a:t>Private &amp; Out-of-State Schools</a:t>
            </a:r>
          </a:p>
        </p:txBody>
      </p:sp>
      <p:sp>
        <p:nvSpPr>
          <p:cNvPr id="27651" name="Content Placeholder 2">
            <a:extLst>
              <a:ext uri="{FF2B5EF4-FFF2-40B4-BE49-F238E27FC236}">
                <a16:creationId xmlns:a16="http://schemas.microsoft.com/office/drawing/2014/main" id="{60FCD01C-4F5C-4E14-B27E-1780C79CEB63}"/>
              </a:ext>
            </a:extLst>
          </p:cNvPr>
          <p:cNvSpPr>
            <a:spLocks noGrp="1"/>
          </p:cNvSpPr>
          <p:nvPr>
            <p:ph idx="1"/>
          </p:nvPr>
        </p:nvSpPr>
        <p:spPr/>
        <p:txBody>
          <a:bodyPr/>
          <a:lstStyle/>
          <a:p>
            <a:pPr eaLnBrk="1" hangingPunct="1"/>
            <a:r>
              <a:rPr lang="en-US" altLang="en-US" dirty="0"/>
              <a:t>Requirements vary by school</a:t>
            </a:r>
          </a:p>
          <a:p>
            <a:pPr eaLnBrk="1" hangingPunct="1"/>
            <a:r>
              <a:rPr lang="en-US" altLang="en-US" dirty="0"/>
              <a:t>Consult the school’s website and catalog for transfer admission and major information</a:t>
            </a:r>
            <a:endParaRPr lang="en-US" altLang="en-US" dirty="0">
              <a:cs typeface="Calibri"/>
            </a:endParaRPr>
          </a:p>
          <a:p>
            <a:pPr eaLnBrk="1" hangingPunct="1"/>
            <a:r>
              <a:rPr lang="en-US" altLang="en-US" dirty="0"/>
              <a:t>Check with school regarding minimum/maximum units accepted as a transfer</a:t>
            </a:r>
            <a:endParaRPr lang="en-US" altLang="en-US" dirty="0">
              <a:cs typeface="Calibri"/>
            </a:endParaRPr>
          </a:p>
          <a:p>
            <a:pPr eaLnBrk="1" hangingPunct="1"/>
            <a:r>
              <a:rPr lang="en-US" altLang="en-US" dirty="0"/>
              <a:t>Grossmont has articulation agreements with a number of schools</a:t>
            </a:r>
            <a:endParaRPr lang="en-US" altLang="en-US" dirty="0">
              <a:cs typeface="Calibri"/>
            </a:endParaRPr>
          </a:p>
          <a:p>
            <a:pPr eaLnBrk="1" hangingPunct="1"/>
            <a:r>
              <a:rPr lang="en-US" altLang="en-US" dirty="0"/>
              <a:t>IGETC and CSU GE are accepted by some private and out-of-state schools</a:t>
            </a:r>
            <a:endParaRPr lang="en-US" altLang="en-US" dirty="0">
              <a:cs typeface="Calibri"/>
            </a:endParaRPr>
          </a:p>
          <a:p>
            <a:pPr eaLnBrk="1" hangingPunct="1"/>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6A51-1C76-4935-B209-274E877CC3DD}"/>
              </a:ext>
            </a:extLst>
          </p:cNvPr>
          <p:cNvSpPr>
            <a:spLocks noGrp="1"/>
          </p:cNvSpPr>
          <p:nvPr>
            <p:ph type="title"/>
          </p:nvPr>
        </p:nvSpPr>
        <p:spPr>
          <a:xfrm>
            <a:off x="381000" y="639763"/>
            <a:ext cx="8505825" cy="595312"/>
          </a:xfrm>
        </p:spPr>
        <p:txBody>
          <a:bodyPr>
            <a:normAutofit fontScale="90000"/>
          </a:bodyPr>
          <a:lstStyle/>
          <a:p>
            <a:pPr>
              <a:defRPr/>
            </a:pPr>
            <a:r>
              <a:rPr lang="en-US" dirty="0"/>
              <a:t>San Diego Education Consortium</a:t>
            </a:r>
          </a:p>
        </p:txBody>
      </p:sp>
      <p:pic>
        <p:nvPicPr>
          <p:cNvPr id="28675" name="Picture 2" descr="https://www.sandiegocolleges.info/wp-content/uploads/2017/08/SDEC-Scholarship.jpg">
            <a:extLst>
              <a:ext uri="{FF2B5EF4-FFF2-40B4-BE49-F238E27FC236}">
                <a16:creationId xmlns:a16="http://schemas.microsoft.com/office/drawing/2014/main" id="{43E1469D-9244-43DC-856C-68ED8CC741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64752"/>
          <a:stretch/>
        </p:blipFill>
        <p:spPr bwMode="auto">
          <a:xfrm>
            <a:off x="187325" y="2059388"/>
            <a:ext cx="3460750" cy="1828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8676" name="Picture 4" descr="https://www.sandiegocolleges.info/wp-content/uploads/2012/02/New-Logo.jpg">
            <a:extLst>
              <a:ext uri="{FF2B5EF4-FFF2-40B4-BE49-F238E27FC236}">
                <a16:creationId xmlns:a16="http://schemas.microsoft.com/office/drawing/2014/main" id="{BF1B903D-0748-45E9-A3A2-9266DCFB4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0" y="1857375"/>
            <a:ext cx="14763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https://www.sandiegocolleges.info/wp-content/uploads/2012/02/APU_Red_H.jpg">
            <a:extLst>
              <a:ext uri="{FF2B5EF4-FFF2-40B4-BE49-F238E27FC236}">
                <a16:creationId xmlns:a16="http://schemas.microsoft.com/office/drawing/2014/main" id="{E56FAB6E-881C-4D0A-8E81-6B76546BD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938" y="1843088"/>
            <a:ext cx="16891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https://www.sandiegocolleges.info/wp-content/uploads/2012/04/BrandmanLogoSM.jpg">
            <a:extLst>
              <a:ext uri="{FF2B5EF4-FFF2-40B4-BE49-F238E27FC236}">
                <a16:creationId xmlns:a16="http://schemas.microsoft.com/office/drawing/2014/main" id="{4732D90C-4CD6-4AB3-AA34-C407D3BED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938" y="5024438"/>
            <a:ext cx="1641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0" descr="https://www.sandiegocolleges.info/wp-content/uploads/2012/02/CC_SanDiego_logo_4c_bluegrey_lg.png">
            <a:extLst>
              <a:ext uri="{FF2B5EF4-FFF2-40B4-BE49-F238E27FC236}">
                <a16:creationId xmlns:a16="http://schemas.microsoft.com/office/drawing/2014/main" id="{363C9DCB-0874-4893-AA5E-FAD9055D413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773488" y="5492750"/>
            <a:ext cx="19653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2" descr="https://www.sandiegocolleges.info/wp-content/uploads/2012/02/index.jpg">
            <a:extLst>
              <a:ext uri="{FF2B5EF4-FFF2-40B4-BE49-F238E27FC236}">
                <a16:creationId xmlns:a16="http://schemas.microsoft.com/office/drawing/2014/main" id="{66B09852-311E-40FB-AECE-73B54F77F2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776913"/>
            <a:ext cx="14811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4" descr="https://www.sandiegocolleges.info/wp-content/uploads/2015/02/ERAU-logo1.jpg">
            <a:extLst>
              <a:ext uri="{FF2B5EF4-FFF2-40B4-BE49-F238E27FC236}">
                <a16:creationId xmlns:a16="http://schemas.microsoft.com/office/drawing/2014/main" id="{FB7E4B54-00F5-4FB7-ACEF-9AE8FE6A12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3688" y="3025775"/>
            <a:ext cx="2047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6" descr="https://www.sandiegocolleges.info/wp-content/uploads/2012/02/Black-with-warm-red-dot.png">
            <a:extLst>
              <a:ext uri="{FF2B5EF4-FFF2-40B4-BE49-F238E27FC236}">
                <a16:creationId xmlns:a16="http://schemas.microsoft.com/office/drawing/2014/main" id="{4465320A-6347-450F-BCAF-E4382285B75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3886200" y="4724400"/>
            <a:ext cx="13414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20" descr="https://www.sandiegocolleges.info/wp-content/uploads/2012/02/NU-Logo.jpg">
            <a:extLst>
              <a:ext uri="{FF2B5EF4-FFF2-40B4-BE49-F238E27FC236}">
                <a16:creationId xmlns:a16="http://schemas.microsoft.com/office/drawing/2014/main" id="{ED421F81-28E2-435F-B093-0A363DE637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8575" y="2784475"/>
            <a:ext cx="1298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22" descr="https://www.sandiegocolleges.info/wp-content/uploads/2016/05/NewSchool-Square-Logo.jpg">
            <a:extLst>
              <a:ext uri="{FF2B5EF4-FFF2-40B4-BE49-F238E27FC236}">
                <a16:creationId xmlns:a16="http://schemas.microsoft.com/office/drawing/2014/main" id="{A9122E04-5785-4A5A-A8B0-EF3B93D25D8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5338" y="5299075"/>
            <a:ext cx="11953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24" descr="https://www.sandiegocolleges.info/wp-content/uploads/2012/02/plnulogo.jpg">
            <a:extLst>
              <a:ext uri="{FF2B5EF4-FFF2-40B4-BE49-F238E27FC236}">
                <a16:creationId xmlns:a16="http://schemas.microsoft.com/office/drawing/2014/main" id="{651DB1E9-3EA9-4AE4-8618-43017760304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6413" y="3933825"/>
            <a:ext cx="14382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26" descr="https://www.sandiegocolleges.info/wp-content/uploads/2012/04/San_Diego_Christian_College.jpg">
            <a:extLst>
              <a:ext uri="{FF2B5EF4-FFF2-40B4-BE49-F238E27FC236}">
                <a16:creationId xmlns:a16="http://schemas.microsoft.com/office/drawing/2014/main" id="{FF26EDC2-068C-490B-80A4-1123E05B573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51475" y="4627563"/>
            <a:ext cx="14557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32" descr="https://www.sandiegocolleges.info/wp-content/uploads/2012/02/index1.jpg">
            <a:extLst>
              <a:ext uri="{FF2B5EF4-FFF2-40B4-BE49-F238E27FC236}">
                <a16:creationId xmlns:a16="http://schemas.microsoft.com/office/drawing/2014/main" id="{9142C0E6-D595-4864-8C6C-5F88316AA8C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0900" y="3546475"/>
            <a:ext cx="1139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34" descr="https://www.sandiegocolleges.info/wp-content/uploads/2012/04/redlandslogo24.jpg">
            <a:extLst>
              <a:ext uri="{FF2B5EF4-FFF2-40B4-BE49-F238E27FC236}">
                <a16:creationId xmlns:a16="http://schemas.microsoft.com/office/drawing/2014/main" id="{FCD705F7-8404-412C-A528-9FE01FF8169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86600" y="4252913"/>
            <a:ext cx="1520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36" descr="https://www.sandiegocolleges.info/wp-content/uploads/2016/09/USK-logo-full-color.png">
            <a:extLst>
              <a:ext uri="{FF2B5EF4-FFF2-40B4-BE49-F238E27FC236}">
                <a16:creationId xmlns:a16="http://schemas.microsoft.com/office/drawing/2014/main" id="{AE80F7AF-AC56-4179-9AE0-3A53B28A3E1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2888" y="2543175"/>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38" descr="https://www.sandiegocolleges.info/wp-content/uploads/2012/02/image0011.png">
            <a:extLst>
              <a:ext uri="{FF2B5EF4-FFF2-40B4-BE49-F238E27FC236}">
                <a16:creationId xmlns:a16="http://schemas.microsoft.com/office/drawing/2014/main" id="{8065F5E9-7B7B-4861-89E7-01D30730D32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73688" y="2182813"/>
            <a:ext cx="2000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1" name="TextBox 2">
            <a:extLst>
              <a:ext uri="{FF2B5EF4-FFF2-40B4-BE49-F238E27FC236}">
                <a16:creationId xmlns:a16="http://schemas.microsoft.com/office/drawing/2014/main" id="{34F7A569-F8F6-4C27-A4F5-28BB246B417B}"/>
              </a:ext>
            </a:extLst>
          </p:cNvPr>
          <p:cNvSpPr txBox="1">
            <a:spLocks noChangeArrowheads="1"/>
          </p:cNvSpPr>
          <p:nvPr/>
        </p:nvSpPr>
        <p:spPr bwMode="auto">
          <a:xfrm>
            <a:off x="623888" y="3471863"/>
            <a:ext cx="31892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More info coming soon… check back with Transfer Center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F9A1-B51E-4AB9-84EA-53441E080C87}"/>
              </a:ext>
            </a:extLst>
          </p:cNvPr>
          <p:cNvSpPr>
            <a:spLocks noGrp="1"/>
          </p:cNvSpPr>
          <p:nvPr>
            <p:ph type="title"/>
          </p:nvPr>
        </p:nvSpPr>
        <p:spPr/>
        <p:txBody>
          <a:bodyPr>
            <a:normAutofit fontScale="90000"/>
          </a:bodyPr>
          <a:lstStyle/>
          <a:p>
            <a:pPr eaLnBrk="1" fontAlgn="auto" hangingPunct="1">
              <a:spcAft>
                <a:spcPts val="0"/>
              </a:spcAft>
              <a:defRPr/>
            </a:pPr>
            <a:r>
              <a:rPr lang="en-US" dirty="0"/>
              <a:t>What you must know to set a transfer deadline</a:t>
            </a:r>
          </a:p>
        </p:txBody>
      </p:sp>
      <p:sp>
        <p:nvSpPr>
          <p:cNvPr id="29699" name="Content Placeholder 2">
            <a:extLst>
              <a:ext uri="{FF2B5EF4-FFF2-40B4-BE49-F238E27FC236}">
                <a16:creationId xmlns:a16="http://schemas.microsoft.com/office/drawing/2014/main" id="{3D50D7CB-3828-4FED-A09F-899B72C9F0C8}"/>
              </a:ext>
            </a:extLst>
          </p:cNvPr>
          <p:cNvSpPr>
            <a:spLocks noGrp="1"/>
          </p:cNvSpPr>
          <p:nvPr>
            <p:ph idx="1"/>
          </p:nvPr>
        </p:nvSpPr>
        <p:spPr>
          <a:xfrm>
            <a:off x="2438400" y="1825925"/>
            <a:ext cx="6248400" cy="4300238"/>
          </a:xfrm>
        </p:spPr>
        <p:txBody>
          <a:bodyPr/>
          <a:lstStyle/>
          <a:p>
            <a:pPr eaLnBrk="1" hangingPunct="1"/>
            <a:r>
              <a:rPr lang="en-US" altLang="en-US" dirty="0"/>
              <a:t>The specific university you want to attend</a:t>
            </a:r>
          </a:p>
          <a:p>
            <a:pPr eaLnBrk="1" hangingPunct="1"/>
            <a:r>
              <a:rPr lang="en-US" altLang="en-US" dirty="0"/>
              <a:t>The general education and major preparation you have completed and will need to take </a:t>
            </a:r>
            <a:endParaRPr lang="en-US" altLang="en-US" dirty="0">
              <a:cs typeface="Calibri"/>
            </a:endParaRPr>
          </a:p>
          <a:p>
            <a:pPr eaLnBrk="1" hangingPunct="1"/>
            <a:r>
              <a:rPr lang="en-US" altLang="en-US" dirty="0"/>
              <a:t>Total transferable units needed to transfer</a:t>
            </a:r>
            <a:endParaRPr lang="en-US" altLang="en-US" dirty="0">
              <a:cs typeface="Calibri"/>
            </a:endParaRPr>
          </a:p>
          <a:p>
            <a:pPr eaLnBrk="1" hangingPunct="1"/>
            <a:r>
              <a:rPr lang="en-US" altLang="en-US" dirty="0"/>
              <a:t>Transferable GPA required for admission to the university and major</a:t>
            </a:r>
            <a:endParaRPr lang="en-US" altLang="en-US" dirty="0">
              <a:cs typeface="Calibri"/>
            </a:endParaRPr>
          </a:p>
          <a:p>
            <a:pPr eaLnBrk="1" hangingPunct="1"/>
            <a:r>
              <a:rPr lang="en-US" altLang="en-US" dirty="0"/>
              <a:t>Application deadline for the institution you want to attend</a:t>
            </a:r>
            <a:endParaRPr lang="en-US" altLang="en-US" dirty="0">
              <a:cs typeface="Calibri"/>
            </a:endParaRPr>
          </a:p>
          <a:p>
            <a:r>
              <a:rPr lang="en-US" altLang="en-US" dirty="0">
                <a:cs typeface="Calibri"/>
                <a:hlinkClick r:id="rId2"/>
              </a:rPr>
              <a:t>MEET WITH A </a:t>
            </a:r>
            <a:r>
              <a:rPr lang="en-US" altLang="en-US" dirty="0" smtClean="0">
                <a:cs typeface="Calibri"/>
                <a:hlinkClick r:id="rId2"/>
              </a:rPr>
              <a:t>COUNSELOR</a:t>
            </a:r>
            <a:r>
              <a:rPr lang="en-US" altLang="en-US" dirty="0" smtClean="0">
                <a:cs typeface="Calibri"/>
              </a:rPr>
              <a:t> to </a:t>
            </a:r>
            <a:r>
              <a:rPr lang="en-US" altLang="en-US" dirty="0">
                <a:cs typeface="Calibri"/>
              </a:rPr>
              <a:t>develop </a:t>
            </a:r>
            <a:r>
              <a:rPr lang="en-US" altLang="en-US" dirty="0" smtClean="0">
                <a:cs typeface="Calibri"/>
              </a:rPr>
              <a:t>a  </a:t>
            </a:r>
            <a:r>
              <a:rPr lang="en-US" altLang="en-US" dirty="0">
                <a:cs typeface="Calibri"/>
              </a:rPr>
              <a:t>comprehensive education plan for your specific goal.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332A-6E25-44CE-8606-4CE9CD7AC5D9}"/>
              </a:ext>
            </a:extLst>
          </p:cNvPr>
          <p:cNvSpPr>
            <a:spLocks noGrp="1"/>
          </p:cNvSpPr>
          <p:nvPr>
            <p:ph type="title"/>
          </p:nvPr>
        </p:nvSpPr>
        <p:spPr/>
        <p:txBody>
          <a:bodyPr>
            <a:normAutofit fontScale="90000"/>
          </a:bodyPr>
          <a:lstStyle/>
          <a:p>
            <a:pPr eaLnBrk="1" hangingPunct="1">
              <a:defRPr/>
            </a:pPr>
            <a:r>
              <a:rPr lang="en-US" dirty="0"/>
              <a:t>Transfer Options Overview</a:t>
            </a:r>
          </a:p>
        </p:txBody>
      </p:sp>
      <p:sp>
        <p:nvSpPr>
          <p:cNvPr id="10243" name="Content Placeholder 2">
            <a:extLst>
              <a:ext uri="{FF2B5EF4-FFF2-40B4-BE49-F238E27FC236}">
                <a16:creationId xmlns:a16="http://schemas.microsoft.com/office/drawing/2014/main" id="{B34A9587-FDE6-45F5-B641-06DC26F8C2A1}"/>
              </a:ext>
            </a:extLst>
          </p:cNvPr>
          <p:cNvSpPr>
            <a:spLocks noGrp="1"/>
          </p:cNvSpPr>
          <p:nvPr>
            <p:ph idx="1"/>
          </p:nvPr>
        </p:nvSpPr>
        <p:spPr>
          <a:xfrm>
            <a:off x="2438400" y="2286000"/>
            <a:ext cx="6248400" cy="4343400"/>
          </a:xfrm>
        </p:spPr>
        <p:txBody>
          <a:bodyPr/>
          <a:lstStyle/>
          <a:p>
            <a:pPr eaLnBrk="1" hangingPunct="1">
              <a:spcBef>
                <a:spcPct val="0"/>
              </a:spcBef>
            </a:pPr>
            <a:r>
              <a:rPr lang="en-US" altLang="en-US" dirty="0"/>
              <a:t>Which University to Choose: California State Universities CSU (23 campuses), University of California campuses UC (10 campuses), California Private Universities and Out-of-State Options</a:t>
            </a:r>
          </a:p>
          <a:p>
            <a:pPr>
              <a:spcBef>
                <a:spcPct val="0"/>
              </a:spcBef>
            </a:pPr>
            <a:endParaRPr lang="en-US" altLang="en-US" dirty="0"/>
          </a:p>
          <a:p>
            <a:pPr eaLnBrk="1" hangingPunct="1">
              <a:spcBef>
                <a:spcPct val="0"/>
              </a:spcBef>
            </a:pPr>
            <a:r>
              <a:rPr lang="en-US" altLang="en-US" dirty="0"/>
              <a:t>What general education to follow: There</a:t>
            </a:r>
            <a:r>
              <a:rPr lang="en-US" altLang="en-US" dirty="0">
                <a:cs typeface="Calibri"/>
              </a:rPr>
              <a:t> are three options for transfer general education; CSU general education for all CSU campuses, IGETC general education for all CSU and UC campuses, general education for private and out-of-state campuses that is specific to the campus (available on the university's website)</a:t>
            </a:r>
          </a:p>
          <a:p>
            <a:pPr marL="0" indent="0" eaLnBrk="1" hangingPunct="1">
              <a:spcBef>
                <a:spcPct val="0"/>
              </a:spcBef>
              <a:buNone/>
            </a:pPr>
            <a:endParaRPr lang="en-US" altLang="en-US" dirty="0">
              <a:cs typeface="Calibri"/>
            </a:endParaRPr>
          </a:p>
          <a:p>
            <a:pPr eaLnBrk="1" hangingPunct="1">
              <a:spcBef>
                <a:spcPts val="600"/>
              </a:spcBef>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A9DB-9B9F-437A-9CF1-3E7DA5C4FC72}"/>
              </a:ext>
            </a:extLst>
          </p:cNvPr>
          <p:cNvSpPr>
            <a:spLocks noGrp="1"/>
          </p:cNvSpPr>
          <p:nvPr>
            <p:ph type="title"/>
          </p:nvPr>
        </p:nvSpPr>
        <p:spPr/>
        <p:txBody>
          <a:bodyPr/>
          <a:lstStyle/>
          <a:p>
            <a:pPr>
              <a:defRPr/>
            </a:pPr>
            <a:r>
              <a:rPr lang="en-US" dirty="0"/>
              <a:t>Did You Know…</a:t>
            </a:r>
          </a:p>
        </p:txBody>
      </p:sp>
      <p:sp>
        <p:nvSpPr>
          <p:cNvPr id="30723" name="Content Placeholder 2">
            <a:extLst>
              <a:ext uri="{FF2B5EF4-FFF2-40B4-BE49-F238E27FC236}">
                <a16:creationId xmlns:a16="http://schemas.microsoft.com/office/drawing/2014/main" id="{36C37862-A782-4F6D-8E5E-FFC0C9B9BEED}"/>
              </a:ext>
            </a:extLst>
          </p:cNvPr>
          <p:cNvSpPr>
            <a:spLocks noGrp="1"/>
          </p:cNvSpPr>
          <p:nvPr>
            <p:ph idx="1"/>
          </p:nvPr>
        </p:nvSpPr>
        <p:spPr/>
        <p:txBody>
          <a:bodyPr/>
          <a:lstStyle/>
          <a:p>
            <a:r>
              <a:rPr lang="en-US" altLang="en-US" sz="1800" dirty="0"/>
              <a:t>PLNU offers Adult Completion Programs at local community college campuses for approx. half the cost of one year of tuition at the main campus and it includes the cost of books! (@Grossmont: Computer Info Technology &amp; Nursing)</a:t>
            </a:r>
          </a:p>
          <a:p>
            <a:r>
              <a:rPr lang="en-US" altLang="en-US" sz="1800" dirty="0"/>
              <a:t>National University offers a scholarship to students who have earned an Associate degree bringing cost of tuition to $7000 per year for two years!</a:t>
            </a:r>
          </a:p>
          <a:p>
            <a:r>
              <a:rPr lang="en-US" altLang="en-US" sz="1800" dirty="0"/>
              <a:t>Arizona State University offers guaranteed admission to California Community College students who meet eligibility requirements!</a:t>
            </a:r>
          </a:p>
          <a:p>
            <a:r>
              <a:rPr lang="en-US" altLang="en-US" sz="1800" dirty="0"/>
              <a:t>You have access to guaranteed admission at </a:t>
            </a:r>
            <a:r>
              <a:rPr lang="en-US" altLang="en-US" sz="1800" dirty="0">
                <a:hlinkClick r:id="rId2"/>
              </a:rPr>
              <a:t>39 HBCUs</a:t>
            </a:r>
            <a:r>
              <a:rPr lang="en-US" altLang="en-US" sz="1800" dirty="0"/>
              <a:t>!</a:t>
            </a:r>
          </a:p>
          <a:p>
            <a:r>
              <a:rPr lang="en-US" altLang="en-US" sz="1800" dirty="0"/>
              <a:t>And more opportunities exist…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01402B4-E72A-4E7D-B757-534E4AA020D1}"/>
              </a:ext>
            </a:extLst>
          </p:cNvPr>
          <p:cNvSpPr>
            <a:spLocks noGrp="1"/>
          </p:cNvSpPr>
          <p:nvPr>
            <p:ph type="title"/>
          </p:nvPr>
        </p:nvSpPr>
        <p:spPr/>
        <p:txBody>
          <a:bodyPr/>
          <a:lstStyle/>
          <a:p>
            <a:pPr eaLnBrk="1" fontAlgn="auto" hangingPunct="1">
              <a:spcAft>
                <a:spcPts val="0"/>
              </a:spcAft>
              <a:defRPr/>
            </a:pPr>
            <a:r>
              <a:rPr lang="en-US" dirty="0"/>
              <a:t>Your Next Steps</a:t>
            </a:r>
          </a:p>
        </p:txBody>
      </p:sp>
      <p:sp>
        <p:nvSpPr>
          <p:cNvPr id="31747" name="Content Placeholder 2">
            <a:extLst>
              <a:ext uri="{FF2B5EF4-FFF2-40B4-BE49-F238E27FC236}">
                <a16:creationId xmlns:a16="http://schemas.microsoft.com/office/drawing/2014/main" id="{236D21F5-9F11-4B16-B48F-0B192A1DD2F1}"/>
              </a:ext>
            </a:extLst>
          </p:cNvPr>
          <p:cNvSpPr>
            <a:spLocks noGrp="1"/>
          </p:cNvSpPr>
          <p:nvPr>
            <p:ph idx="1"/>
          </p:nvPr>
        </p:nvSpPr>
        <p:spPr>
          <a:xfrm>
            <a:off x="1981200" y="2133600"/>
            <a:ext cx="6934200" cy="4297363"/>
          </a:xfrm>
        </p:spPr>
        <p:txBody>
          <a:bodyPr/>
          <a:lstStyle/>
          <a:p>
            <a:pPr eaLnBrk="1" hangingPunct="1">
              <a:spcBef>
                <a:spcPct val="0"/>
              </a:spcBef>
            </a:pPr>
            <a:r>
              <a:rPr lang="en-US" altLang="en-US" dirty="0"/>
              <a:t>Explore your options</a:t>
            </a:r>
            <a:endParaRPr lang="en-US" dirty="0"/>
          </a:p>
          <a:p>
            <a:pPr lvl="1" eaLnBrk="1" hangingPunct="1">
              <a:spcBef>
                <a:spcPct val="0"/>
              </a:spcBef>
            </a:pPr>
            <a:r>
              <a:rPr lang="en-US" altLang="en-US" dirty="0" smtClean="0"/>
              <a:t>Fall/Spring </a:t>
            </a:r>
            <a:r>
              <a:rPr lang="en-US" altLang="en-US" dirty="0"/>
              <a:t>Transfer </a:t>
            </a:r>
            <a:r>
              <a:rPr lang="en-US" altLang="en-US" dirty="0" smtClean="0"/>
              <a:t>Fairs: check out our Events website</a:t>
            </a:r>
            <a:endParaRPr lang="en-US" altLang="en-US" dirty="0">
              <a:cs typeface="Calibri"/>
            </a:endParaRPr>
          </a:p>
          <a:p>
            <a:pPr lvl="1" eaLnBrk="1" hangingPunct="1">
              <a:spcBef>
                <a:spcPct val="0"/>
              </a:spcBef>
            </a:pPr>
            <a:r>
              <a:rPr lang="en-US" altLang="en-US" dirty="0"/>
              <a:t>Check upcoming info sessions and rep visits</a:t>
            </a:r>
            <a:endParaRPr lang="en-US" altLang="en-US" dirty="0">
              <a:cs typeface="Calibri"/>
            </a:endParaRPr>
          </a:p>
          <a:p>
            <a:pPr eaLnBrk="1" hangingPunct="1"/>
            <a:r>
              <a:rPr lang="en-US" altLang="en-US" dirty="0"/>
              <a:t>Develop an Education Plan with your Counselor</a:t>
            </a:r>
            <a:endParaRPr lang="en-US" altLang="en-US" dirty="0">
              <a:cs typeface="Calibri"/>
            </a:endParaRPr>
          </a:p>
          <a:p>
            <a:pPr eaLnBrk="1" hangingPunct="1"/>
            <a:r>
              <a:rPr lang="en-US" altLang="en-US" dirty="0"/>
              <a:t>Add application periods to your calendar</a:t>
            </a:r>
            <a:endParaRPr lang="en-US" altLang="en-US" dirty="0">
              <a:cs typeface="Calibri"/>
            </a:endParaRPr>
          </a:p>
          <a:p>
            <a:pPr eaLnBrk="1" hangingPunct="1"/>
            <a:r>
              <a:rPr lang="en-US" altLang="en-US" dirty="0"/>
              <a:t>Understand how to calculate your GPA</a:t>
            </a:r>
            <a:endParaRPr lang="en-US" altLang="en-US" dirty="0">
              <a:cs typeface="Calibri"/>
            </a:endParaRPr>
          </a:p>
          <a:p>
            <a:pPr lvl="1" eaLnBrk="1" hangingPunct="1">
              <a:spcBef>
                <a:spcPct val="0"/>
              </a:spcBef>
            </a:pPr>
            <a:r>
              <a:rPr lang="en-US" altLang="en-US" dirty="0"/>
              <a:t>All transferable courses are applicable</a:t>
            </a:r>
            <a:endParaRPr lang="en-US" altLang="en-US" dirty="0">
              <a:cs typeface="Calibri"/>
            </a:endParaRPr>
          </a:p>
          <a:p>
            <a:pPr lvl="2" eaLnBrk="1" hangingPunct="1">
              <a:spcBef>
                <a:spcPct val="0"/>
              </a:spcBef>
            </a:pPr>
            <a:r>
              <a:rPr lang="en-US" altLang="en-US" dirty="0"/>
              <a:t>Check </a:t>
            </a:r>
            <a:r>
              <a:rPr lang="en-US" altLang="en-US" dirty="0">
                <a:hlinkClick r:id="rId3"/>
              </a:rPr>
              <a:t>www.assist.org</a:t>
            </a:r>
            <a:r>
              <a:rPr lang="en-US" altLang="en-US" dirty="0"/>
              <a:t> or college catalog for transferability</a:t>
            </a:r>
            <a:endParaRPr lang="en-US" altLang="en-US" dirty="0">
              <a:cs typeface="Calibri"/>
            </a:endParaRPr>
          </a:p>
          <a:p>
            <a:pPr lvl="1" eaLnBrk="1" hangingPunct="1">
              <a:spcBef>
                <a:spcPct val="0"/>
              </a:spcBef>
            </a:pPr>
            <a:r>
              <a:rPr lang="en-US" altLang="en-US" dirty="0"/>
              <a:t>Do not include W, I, P, NP</a:t>
            </a:r>
            <a:endParaRPr lang="en-US" altLang="en-US" dirty="0">
              <a:cs typeface="Calibri"/>
            </a:endParaRPr>
          </a:p>
          <a:p>
            <a:pPr lvl="1" eaLnBrk="1" hangingPunct="1">
              <a:spcBef>
                <a:spcPct val="0"/>
              </a:spcBef>
            </a:pPr>
            <a:r>
              <a:rPr lang="en-US" altLang="en-US" dirty="0"/>
              <a:t>GPA calculator available on Transfer Center website!</a:t>
            </a:r>
            <a:endParaRPr lang="en-US" altLang="en-US" dirty="0">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76514A2-B7ED-4C9F-8BA1-227E258B1D9D}"/>
              </a:ext>
            </a:extLst>
          </p:cNvPr>
          <p:cNvSpPr>
            <a:spLocks noGrp="1"/>
          </p:cNvSpPr>
          <p:nvPr>
            <p:ph type="subTitle" idx="1"/>
          </p:nvPr>
        </p:nvSpPr>
        <p:spPr>
          <a:ln>
            <a:miter lim="800000"/>
            <a:headEnd/>
            <a:tailEnd/>
          </a:ln>
        </p:spPr>
        <p:txBody>
          <a:bodyPr/>
          <a:lstStyle/>
          <a:p>
            <a:pPr eaLnBrk="1" hangingPunct="1">
              <a:defRPr/>
            </a:pPr>
            <a:r>
              <a:rPr lang="en-US" dirty="0"/>
              <a:t>Remember we are here to help!</a:t>
            </a:r>
          </a:p>
        </p:txBody>
      </p:sp>
      <p:sp>
        <p:nvSpPr>
          <p:cNvPr id="2" name="Title 1">
            <a:extLst>
              <a:ext uri="{FF2B5EF4-FFF2-40B4-BE49-F238E27FC236}">
                <a16:creationId xmlns:a16="http://schemas.microsoft.com/office/drawing/2014/main" id="{C74DE859-CDAD-4EBA-8E27-BA1778A38878}"/>
              </a:ext>
            </a:extLst>
          </p:cNvPr>
          <p:cNvSpPr>
            <a:spLocks noGrp="1"/>
          </p:cNvSpPr>
          <p:nvPr>
            <p:ph type="ctrTitle"/>
          </p:nvPr>
        </p:nvSpPr>
        <p:spPr/>
        <p:txBody>
          <a:bodyPr/>
          <a:lstStyle/>
          <a:p>
            <a:pPr eaLnBrk="1" hangingPunct="1">
              <a:defRPr/>
            </a:pPr>
            <a:r>
              <a:rPr lang="en-US" dirty="0"/>
              <a:t>Get answers by meeting with a counselor soon!</a:t>
            </a:r>
          </a:p>
        </p:txBody>
      </p:sp>
      <p:pic>
        <p:nvPicPr>
          <p:cNvPr id="2054" name="Picture 6" descr="http://officeimg.vo.msecnd.net/en-us/templates/TR102737987.png?ts=0">
            <a:extLst>
              <a:ext uri="{FF2B5EF4-FFF2-40B4-BE49-F238E27FC236}">
                <a16:creationId xmlns:a16="http://schemas.microsoft.com/office/drawing/2014/main" id="{079AC083-7744-4614-BF97-E4CAE0CA2EBF}"/>
              </a:ext>
            </a:extLst>
          </p:cNvPr>
          <p:cNvPicPr>
            <a:picLocks noChangeAspect="1" noChangeArrowheads="1"/>
          </p:cNvPicPr>
          <p:nvPr/>
        </p:nvPicPr>
        <p:blipFill>
          <a:blip r:embed="rId3" cstate="print"/>
          <a:srcRect/>
          <a:stretch>
            <a:fillRect/>
          </a:stretch>
        </p:blipFill>
        <p:spPr bwMode="auto">
          <a:xfrm>
            <a:off x="2438400" y="152400"/>
            <a:ext cx="6172200" cy="4251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FD08-EFD6-4332-AB62-DB2A75C50799}"/>
              </a:ext>
            </a:extLst>
          </p:cNvPr>
          <p:cNvSpPr>
            <a:spLocks noGrp="1"/>
          </p:cNvSpPr>
          <p:nvPr>
            <p:ph type="title"/>
          </p:nvPr>
        </p:nvSpPr>
        <p:spPr/>
        <p:txBody>
          <a:bodyPr>
            <a:normAutofit fontScale="90000"/>
          </a:bodyPr>
          <a:lstStyle/>
          <a:p>
            <a:r>
              <a:rPr lang="en-US" dirty="0"/>
              <a:t>Transfer Options Overview Continued</a:t>
            </a:r>
          </a:p>
        </p:txBody>
      </p:sp>
      <p:sp>
        <p:nvSpPr>
          <p:cNvPr id="3" name="Content Placeholder 2">
            <a:extLst>
              <a:ext uri="{FF2B5EF4-FFF2-40B4-BE49-F238E27FC236}">
                <a16:creationId xmlns:a16="http://schemas.microsoft.com/office/drawing/2014/main" id="{819926FD-FC36-4E43-AD5B-18F6E29FF09D}"/>
              </a:ext>
            </a:extLst>
          </p:cNvPr>
          <p:cNvSpPr>
            <a:spLocks noGrp="1"/>
          </p:cNvSpPr>
          <p:nvPr>
            <p:ph idx="1"/>
          </p:nvPr>
        </p:nvSpPr>
        <p:spPr/>
        <p:txBody>
          <a:bodyPr/>
          <a:lstStyle/>
          <a:p>
            <a:r>
              <a:rPr lang="en-US" dirty="0">
                <a:cs typeface="Calibri"/>
              </a:rPr>
              <a:t>Major preparation for CSU and UC:  students can access major preparation on </a:t>
            </a:r>
            <a:r>
              <a:rPr lang="en-US" dirty="0">
                <a:cs typeface="Calibri"/>
                <a:hlinkClick r:id="rId2"/>
              </a:rPr>
              <a:t>www.assist.org</a:t>
            </a:r>
            <a:r>
              <a:rPr lang="en-US" dirty="0">
                <a:cs typeface="Calibri"/>
              </a:rPr>
              <a:t> or the university's website. </a:t>
            </a:r>
          </a:p>
          <a:p>
            <a:r>
              <a:rPr lang="en-US" dirty="0">
                <a:cs typeface="Calibri"/>
              </a:rPr>
              <a:t>Transfer Programs: SDSU Transfer Admission Guarantee for some majors. CSU's Associate Degree for Transfer. UC Transfer Admission Guarantees. More information on university websites.</a:t>
            </a:r>
          </a:p>
          <a:p>
            <a:r>
              <a:rPr lang="en-US" dirty="0">
                <a:cs typeface="Calibri"/>
              </a:rPr>
              <a:t>Admission information is CSU, UC or campus specific. Check the university website.</a:t>
            </a:r>
          </a:p>
        </p:txBody>
      </p:sp>
    </p:spTree>
    <p:extLst>
      <p:ext uri="{BB962C8B-B14F-4D97-AF65-F5344CB8AC3E}">
        <p14:creationId xmlns:p14="http://schemas.microsoft.com/office/powerpoint/2010/main" val="233217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F125A89D-529A-4B0C-8F00-D9F514975561}"/>
              </a:ext>
            </a:extLst>
          </p:cNvPr>
          <p:cNvSpPr>
            <a:spLocks noGrp="1"/>
          </p:cNvSpPr>
          <p:nvPr>
            <p:ph type="title"/>
          </p:nvPr>
        </p:nvSpPr>
        <p:spPr/>
        <p:txBody>
          <a:bodyPr/>
          <a:lstStyle/>
          <a:p>
            <a:pPr eaLnBrk="1" fontAlgn="auto" hangingPunct="1">
              <a:spcAft>
                <a:spcPts val="0"/>
              </a:spcAft>
              <a:defRPr/>
            </a:pPr>
            <a:r>
              <a:rPr lang="en-US" dirty="0"/>
              <a:t>Local Transfer Options</a:t>
            </a:r>
          </a:p>
        </p:txBody>
      </p:sp>
      <p:sp>
        <p:nvSpPr>
          <p:cNvPr id="12291" name="Content Placeholder 2">
            <a:extLst>
              <a:ext uri="{FF2B5EF4-FFF2-40B4-BE49-F238E27FC236}">
                <a16:creationId xmlns:a16="http://schemas.microsoft.com/office/drawing/2014/main" id="{16D33CF6-8B1E-4E80-87FD-2D3917783E50}"/>
              </a:ext>
            </a:extLst>
          </p:cNvPr>
          <p:cNvSpPr>
            <a:spLocks noGrp="1"/>
          </p:cNvSpPr>
          <p:nvPr>
            <p:ph idx="1"/>
          </p:nvPr>
        </p:nvSpPr>
        <p:spPr>
          <a:xfrm>
            <a:off x="1981200" y="1722437"/>
            <a:ext cx="7086600" cy="3459163"/>
          </a:xfrm>
        </p:spPr>
        <p:txBody>
          <a:bodyPr/>
          <a:lstStyle/>
          <a:p>
            <a:pPr eaLnBrk="1" hangingPunct="1"/>
            <a:r>
              <a:rPr lang="en-US" altLang="en-US" dirty="0"/>
              <a:t>SDSU is our local CSU campus. There are 23 California State University </a:t>
            </a:r>
            <a:r>
              <a:rPr lang="en-US" altLang="en-US" dirty="0" smtClean="0"/>
              <a:t>campuses.</a:t>
            </a:r>
            <a:endParaRPr lang="en-US" altLang="en-US" dirty="0"/>
          </a:p>
          <a:p>
            <a:pPr eaLnBrk="1" hangingPunct="1"/>
            <a:r>
              <a:rPr lang="en-US" altLang="en-US" dirty="0"/>
              <a:t>UCSD is our local UC campus. There are 10 University of California </a:t>
            </a:r>
            <a:r>
              <a:rPr lang="en-US" altLang="en-US" dirty="0" smtClean="0"/>
              <a:t>campuses.</a:t>
            </a:r>
            <a:endParaRPr lang="en-US" altLang="en-US" dirty="0">
              <a:cs typeface="Calibri"/>
            </a:endParaRPr>
          </a:p>
          <a:p>
            <a:pPr eaLnBrk="1" hangingPunct="1"/>
            <a:r>
              <a:rPr lang="en-US" altLang="en-US" dirty="0"/>
              <a:t>100+ California Private Universities. Point Loma Nazarene, University of San Diego, and National University are examples of local private universities.</a:t>
            </a:r>
            <a:endParaRPr lang="en-US" altLang="en-US" dirty="0">
              <a:cs typeface="Calibri"/>
            </a:endParaRPr>
          </a:p>
          <a:p>
            <a:pPr eaLnBrk="1" hangingPunct="1"/>
            <a:r>
              <a:rPr lang="en-US" altLang="en-US" dirty="0"/>
              <a:t>Out-of-State Universities – Arizona State University is a popular destination for California students.</a:t>
            </a:r>
            <a:endParaRPr lang="en-US" altLang="en-US" dirty="0">
              <a:cs typeface="Calibri"/>
            </a:endParaRPr>
          </a:p>
          <a:p>
            <a:pPr eaLnBrk="1" hangingPunct="1"/>
            <a:r>
              <a:rPr lang="en-US" altLang="en-US" dirty="0"/>
              <a:t>International Universities are also a possibility</a:t>
            </a:r>
          </a:p>
          <a:p>
            <a:pPr eaLnBrk="1" hangingPunct="1">
              <a:buFont typeface="Arial" panose="020B0604020202020204" pitchFamily="34" charset="0"/>
              <a:buNone/>
            </a:pPr>
            <a:r>
              <a:rPr lang="en-US" altLang="en-US" i="1" dirty="0">
                <a:solidFill>
                  <a:srgbClr val="FF0000"/>
                </a:solidFill>
              </a:rPr>
              <a:t>It is a good idea to apply to more than one campus!</a:t>
            </a:r>
            <a:endParaRPr lang="en-US" altLang="en-US" i="1" dirty="0">
              <a:solidFill>
                <a:srgbClr val="FF0000"/>
              </a:solidFill>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2587-C7A8-4306-A0AC-21C8A3C1EF27}"/>
              </a:ext>
            </a:extLst>
          </p:cNvPr>
          <p:cNvSpPr>
            <a:spLocks noGrp="1"/>
          </p:cNvSpPr>
          <p:nvPr>
            <p:ph type="title"/>
          </p:nvPr>
        </p:nvSpPr>
        <p:spPr/>
        <p:txBody>
          <a:bodyPr/>
          <a:lstStyle/>
          <a:p>
            <a:pPr eaLnBrk="1" hangingPunct="1">
              <a:defRPr/>
            </a:pPr>
            <a:r>
              <a:rPr lang="en-US" dirty="0"/>
              <a:t>CSU System</a:t>
            </a:r>
          </a:p>
        </p:txBody>
      </p:sp>
      <p:sp>
        <p:nvSpPr>
          <p:cNvPr id="14339" name="Content Placeholder 2">
            <a:extLst>
              <a:ext uri="{FF2B5EF4-FFF2-40B4-BE49-F238E27FC236}">
                <a16:creationId xmlns:a16="http://schemas.microsoft.com/office/drawing/2014/main" id="{556B09FE-2484-4E5A-90D7-A9CD5E4E8AFF}"/>
              </a:ext>
            </a:extLst>
          </p:cNvPr>
          <p:cNvSpPr>
            <a:spLocks noGrp="1"/>
          </p:cNvSpPr>
          <p:nvPr>
            <p:ph idx="1"/>
          </p:nvPr>
        </p:nvSpPr>
        <p:spPr>
          <a:xfrm>
            <a:off x="3657600" y="2057400"/>
            <a:ext cx="5029200" cy="4267200"/>
          </a:xfrm>
        </p:spPr>
        <p:txBody>
          <a:bodyPr/>
          <a:lstStyle/>
          <a:p>
            <a:pPr eaLnBrk="1" hangingPunct="1">
              <a:spcBef>
                <a:spcPts val="600"/>
              </a:spcBef>
            </a:pPr>
            <a:r>
              <a:rPr lang="en-US" altLang="en-US" dirty="0"/>
              <a:t>Minimum Transfer Requirements</a:t>
            </a:r>
          </a:p>
          <a:p>
            <a:pPr lvl="1" eaLnBrk="1" hangingPunct="1">
              <a:spcBef>
                <a:spcPts val="600"/>
              </a:spcBef>
            </a:pPr>
            <a:r>
              <a:rPr lang="en-US" altLang="en-US" dirty="0"/>
              <a:t>Minimum of 60 CSU transferable units</a:t>
            </a:r>
            <a:endParaRPr lang="en-US" altLang="en-US" dirty="0">
              <a:cs typeface="Calibri"/>
            </a:endParaRPr>
          </a:p>
          <a:p>
            <a:pPr lvl="1" eaLnBrk="1" hangingPunct="1">
              <a:spcBef>
                <a:spcPts val="600"/>
              </a:spcBef>
            </a:pPr>
            <a:r>
              <a:rPr lang="en-US" altLang="en-US" dirty="0"/>
              <a:t>2.0 minimum GPA HOWEVER many campuses/majors require higher GPA to be competitive</a:t>
            </a:r>
            <a:endParaRPr lang="en-US" altLang="en-US" dirty="0">
              <a:cs typeface="Calibri"/>
            </a:endParaRPr>
          </a:p>
          <a:p>
            <a:pPr lvl="1" eaLnBrk="1" hangingPunct="1">
              <a:spcBef>
                <a:spcPts val="600"/>
              </a:spcBef>
            </a:pPr>
            <a:r>
              <a:rPr lang="en-US" altLang="en-US" dirty="0"/>
              <a:t>Good standing at last college/university attended</a:t>
            </a:r>
            <a:endParaRPr lang="en-US" altLang="en-US" dirty="0">
              <a:cs typeface="Calibri"/>
            </a:endParaRPr>
          </a:p>
          <a:p>
            <a:pPr lvl="1" eaLnBrk="1" hangingPunct="1">
              <a:spcBef>
                <a:spcPts val="600"/>
              </a:spcBef>
            </a:pPr>
            <a:r>
              <a:rPr lang="en-US" altLang="en-US" dirty="0"/>
              <a:t>Golden Four mandatory courses for all </a:t>
            </a:r>
            <a:r>
              <a:rPr lang="en-US" altLang="en-US" dirty="0" smtClean="0"/>
              <a:t>CSUs: </a:t>
            </a:r>
            <a:r>
              <a:rPr lang="en-US" altLang="en-US" dirty="0"/>
              <a:t>Written Communication, Oral Communication, Critical Thinking, and Mathematics</a:t>
            </a:r>
            <a:endParaRPr lang="en-US" altLang="en-US" dirty="0">
              <a:cs typeface="Calibri"/>
            </a:endParaRPr>
          </a:p>
          <a:p>
            <a:pPr lvl="1" eaLnBrk="1" hangingPunct="1">
              <a:spcBef>
                <a:spcPts val="600"/>
              </a:spcBef>
            </a:pPr>
            <a:r>
              <a:rPr lang="en-US" altLang="en-US" dirty="0"/>
              <a:t>General education (</a:t>
            </a:r>
            <a:r>
              <a:rPr lang="en-US" altLang="en-US" dirty="0" smtClean="0"/>
              <a:t>CSU GE </a:t>
            </a:r>
            <a:r>
              <a:rPr lang="en-US" altLang="en-US" dirty="0"/>
              <a:t>or IGETC)</a:t>
            </a:r>
            <a:endParaRPr lang="en-US" altLang="en-US" dirty="0">
              <a:cs typeface="Calibri"/>
            </a:endParaRPr>
          </a:p>
        </p:txBody>
      </p:sp>
      <p:pic>
        <p:nvPicPr>
          <p:cNvPr id="3074" name="Picture 2" descr="http://www2.assist.org/exploring-majors/images/csu_map.gif">
            <a:extLst>
              <a:ext uri="{FF2B5EF4-FFF2-40B4-BE49-F238E27FC236}">
                <a16:creationId xmlns:a16="http://schemas.microsoft.com/office/drawing/2014/main" id="{4D7FBC20-0BE5-41FF-AF2D-B73F271DF22A}"/>
              </a:ext>
            </a:extLst>
          </p:cNvPr>
          <p:cNvPicPr>
            <a:picLocks noChangeAspect="1" noChangeArrowheads="1"/>
          </p:cNvPicPr>
          <p:nvPr/>
        </p:nvPicPr>
        <p:blipFill>
          <a:blip r:embed="rId3" cstate="print"/>
          <a:srcRect/>
          <a:stretch>
            <a:fillRect/>
          </a:stretch>
        </p:blipFill>
        <p:spPr bwMode="auto">
          <a:xfrm>
            <a:off x="228600" y="1828800"/>
            <a:ext cx="2819400" cy="47524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341" name="Picture 4" descr="C:\Users\sarah.moore\AppData\Local\Microsoft\Windows\Temporary Internet Files\Content.IE5\2PN8G5A3\MC900432586[1].png">
            <a:extLst>
              <a:ext uri="{FF2B5EF4-FFF2-40B4-BE49-F238E27FC236}">
                <a16:creationId xmlns:a16="http://schemas.microsoft.com/office/drawing/2014/main" id="{A1F68265-81FF-4536-9753-031D983E3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160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6AEB8-D7CE-4109-B160-A041CE7DD23B}"/>
              </a:ext>
            </a:extLst>
          </p:cNvPr>
          <p:cNvSpPr>
            <a:spLocks noGrp="1"/>
          </p:cNvSpPr>
          <p:nvPr>
            <p:ph type="title"/>
          </p:nvPr>
        </p:nvSpPr>
        <p:spPr/>
        <p:txBody>
          <a:bodyPr>
            <a:normAutofit fontScale="90000"/>
          </a:bodyPr>
          <a:lstStyle/>
          <a:p>
            <a:pPr>
              <a:defRPr/>
            </a:pPr>
            <a:r>
              <a:rPr lang="en-US" dirty="0"/>
              <a:t>Selecting Classes (CSU)</a:t>
            </a:r>
          </a:p>
        </p:txBody>
      </p:sp>
      <p:sp>
        <p:nvSpPr>
          <p:cNvPr id="16387" name="Content Placeholder 2">
            <a:extLst>
              <a:ext uri="{FF2B5EF4-FFF2-40B4-BE49-F238E27FC236}">
                <a16:creationId xmlns:a16="http://schemas.microsoft.com/office/drawing/2014/main" id="{9A5AD7B2-3C0B-4EC1-88B2-1231540E7ECC}"/>
              </a:ext>
            </a:extLst>
          </p:cNvPr>
          <p:cNvSpPr>
            <a:spLocks noGrp="1"/>
          </p:cNvSpPr>
          <p:nvPr>
            <p:ph idx="1"/>
          </p:nvPr>
        </p:nvSpPr>
        <p:spPr>
          <a:xfrm>
            <a:off x="3810000" y="2286000"/>
            <a:ext cx="4876800" cy="4372125"/>
          </a:xfrm>
        </p:spPr>
        <p:txBody>
          <a:bodyPr/>
          <a:lstStyle/>
          <a:p>
            <a:pPr eaLnBrk="1" hangingPunct="1"/>
            <a:r>
              <a:rPr lang="en-US" altLang="en-US" dirty="0"/>
              <a:t>General Education (CSU GE  or IGETC)</a:t>
            </a:r>
          </a:p>
          <a:p>
            <a:pPr eaLnBrk="1" hangingPunct="1"/>
            <a:r>
              <a:rPr lang="en-US" altLang="en-US" dirty="0"/>
              <a:t>Major preparation</a:t>
            </a:r>
            <a:endParaRPr lang="en-US" altLang="en-US" dirty="0">
              <a:cs typeface="Calibri"/>
            </a:endParaRPr>
          </a:p>
          <a:p>
            <a:pPr lvl="1" eaLnBrk="1" hangingPunct="1"/>
            <a:r>
              <a:rPr lang="en-US" altLang="en-US" dirty="0">
                <a:hlinkClick r:id="rId2"/>
              </a:rPr>
              <a:t>Associate Degree for Transfer</a:t>
            </a:r>
            <a:r>
              <a:rPr lang="en-US" altLang="en-US" dirty="0"/>
              <a:t>, vs.</a:t>
            </a:r>
            <a:endParaRPr lang="en-US" altLang="en-US" dirty="0">
              <a:cs typeface="Calibri"/>
            </a:endParaRPr>
          </a:p>
          <a:p>
            <a:pPr lvl="1" eaLnBrk="1" hangingPunct="1"/>
            <a:r>
              <a:rPr lang="en-US" altLang="en-US" dirty="0">
                <a:hlinkClick r:id="rId3"/>
              </a:rPr>
              <a:t>www.assist.org</a:t>
            </a:r>
            <a:r>
              <a:rPr lang="en-US" altLang="en-US" dirty="0"/>
              <a:t> (see counselor)</a:t>
            </a:r>
            <a:endParaRPr lang="en-US" altLang="en-US" dirty="0">
              <a:cs typeface="Calibri"/>
            </a:endParaRPr>
          </a:p>
          <a:p>
            <a:r>
              <a:rPr lang="en-US" altLang="en-US" dirty="0"/>
              <a:t>Prerequisites might be needed for GE or major preparation</a:t>
            </a:r>
            <a:endParaRPr lang="en-US" altLang="en-US" dirty="0">
              <a:cs typeface="Calibri"/>
            </a:endParaRPr>
          </a:p>
          <a:p>
            <a:r>
              <a:rPr lang="en-US" altLang="en-US" dirty="0"/>
              <a:t>Electives only if you do not have 60 CSU transferable units</a:t>
            </a:r>
            <a:endParaRPr lang="en-US" altLang="en-US" dirty="0">
              <a:cs typeface="Calibri"/>
            </a:endParaRPr>
          </a:p>
        </p:txBody>
      </p:sp>
      <p:sp>
        <p:nvSpPr>
          <p:cNvPr id="4" name="TextBox 3">
            <a:extLst>
              <a:ext uri="{FF2B5EF4-FFF2-40B4-BE49-F238E27FC236}">
                <a16:creationId xmlns:a16="http://schemas.microsoft.com/office/drawing/2014/main" id="{7F24FB96-F8FF-4E47-8C95-5CB42C8B3E6D}"/>
              </a:ext>
            </a:extLst>
          </p:cNvPr>
          <p:cNvSpPr txBox="1"/>
          <p:nvPr/>
        </p:nvSpPr>
        <p:spPr>
          <a:xfrm>
            <a:off x="685800" y="1909763"/>
            <a:ext cx="2209800" cy="3754874"/>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defRPr/>
            </a:pPr>
            <a:r>
              <a:rPr lang="en-US" sz="1400" u="sng" dirty="0"/>
              <a:t>ADT Options at Grossmont: </a:t>
            </a:r>
            <a:r>
              <a:rPr lang="en-US" sz="1400" dirty="0"/>
              <a:t>Administration of Justice, Anthropology, Art History, Biology, Business Administration, Communication Studies, Computer Science,  Early Childhood Education, Economics, English, Geography, Geology, Global Studies, History, Journalism, Kinesiology, Mathematics, Music, Philosophy, Physics, Political Science, Psychology, Sociology, Spanish, Studio Arts, Theater </a:t>
            </a:r>
            <a:r>
              <a:rPr lang="en-US" sz="1400" dirty="0" smtClean="0"/>
              <a:t>Arts</a:t>
            </a:r>
            <a:endParaRPr lang="en-US" sz="1400" dirty="0"/>
          </a:p>
        </p:txBody>
      </p:sp>
      <p:sp>
        <p:nvSpPr>
          <p:cNvPr id="3" name="TextBox 2">
            <a:extLst>
              <a:ext uri="{FF2B5EF4-FFF2-40B4-BE49-F238E27FC236}">
                <a16:creationId xmlns:a16="http://schemas.microsoft.com/office/drawing/2014/main" id="{5A022FEC-8AFE-4D0B-8A08-D2784DBA2F46}"/>
              </a:ext>
            </a:extLst>
          </p:cNvPr>
          <p:cNvSpPr txBox="1"/>
          <p:nvPr/>
        </p:nvSpPr>
        <p:spPr>
          <a:xfrm>
            <a:off x="152400" y="6224588"/>
            <a:ext cx="3733800" cy="368300"/>
          </a:xfrm>
          <a:prstGeom prst="rect">
            <a:avLst/>
          </a:prstGeom>
          <a:noFill/>
        </p:spPr>
        <p:txBody>
          <a:bodyPr>
            <a:spAutoFit/>
          </a:bodyPr>
          <a:lstStyle/>
          <a:p>
            <a:pPr>
              <a:defRPr/>
            </a:pPr>
            <a:r>
              <a:rPr lang="en-US" b="1" i="1" u="sng" dirty="0">
                <a:solidFill>
                  <a:schemeClr val="bg1">
                    <a:lumMod val="50000"/>
                  </a:schemeClr>
                </a:solidFill>
                <a:hlinkClick r:id="rId4"/>
              </a:rPr>
              <a:t>Which CSUs accept my ADT?</a:t>
            </a:r>
            <a:endParaRPr lang="en-US" b="1" i="1" u="sng" dirty="0">
              <a:solidFill>
                <a:schemeClr val="bg1">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0259-A7BC-4E6F-9C4D-9DEF47C030B8}"/>
              </a:ext>
            </a:extLst>
          </p:cNvPr>
          <p:cNvSpPr>
            <a:spLocks noGrp="1"/>
          </p:cNvSpPr>
          <p:nvPr>
            <p:ph type="title"/>
          </p:nvPr>
        </p:nvSpPr>
        <p:spPr/>
        <p:txBody>
          <a:bodyPr/>
          <a:lstStyle/>
          <a:p>
            <a:pPr eaLnBrk="1" hangingPunct="1">
              <a:defRPr/>
            </a:pPr>
            <a:r>
              <a:rPr lang="en-US" dirty="0"/>
              <a:t>CSU Deadlines</a:t>
            </a:r>
          </a:p>
        </p:txBody>
      </p:sp>
      <p:sp>
        <p:nvSpPr>
          <p:cNvPr id="3" name="Content Placeholder 2">
            <a:extLst>
              <a:ext uri="{FF2B5EF4-FFF2-40B4-BE49-F238E27FC236}">
                <a16:creationId xmlns:a16="http://schemas.microsoft.com/office/drawing/2014/main" id="{ADC254C9-F980-423D-B525-011A0699BFBF}"/>
              </a:ext>
            </a:extLst>
          </p:cNvPr>
          <p:cNvSpPr>
            <a:spLocks noGrp="1"/>
          </p:cNvSpPr>
          <p:nvPr>
            <p:ph idx="1"/>
          </p:nvPr>
        </p:nvSpPr>
        <p:spPr>
          <a:xfrm>
            <a:off x="2438400" y="2081842"/>
            <a:ext cx="6491377" cy="4633793"/>
          </a:xfrm>
        </p:spPr>
        <p:txBody>
          <a:bodyPr/>
          <a:lstStyle/>
          <a:p>
            <a:pPr eaLnBrk="1" hangingPunct="1">
              <a:spcBef>
                <a:spcPts val="0"/>
              </a:spcBef>
              <a:defRPr/>
            </a:pPr>
            <a:r>
              <a:rPr lang="en-US" dirty="0"/>
              <a:t>Apply using “</a:t>
            </a:r>
            <a:r>
              <a:rPr lang="en-US" dirty="0">
                <a:hlinkClick r:id="rId2"/>
              </a:rPr>
              <a:t>Cal State Apply</a:t>
            </a:r>
            <a:r>
              <a:rPr lang="en-US" dirty="0"/>
              <a:t>”</a:t>
            </a:r>
          </a:p>
          <a:p>
            <a:pPr lvl="1" eaLnBrk="1" hangingPunct="1">
              <a:spcBef>
                <a:spcPts val="0"/>
              </a:spcBef>
              <a:defRPr/>
            </a:pPr>
            <a:r>
              <a:rPr lang="en-US" dirty="0">
                <a:cs typeface="Calibri"/>
              </a:rPr>
              <a:t>Very specific deadline to apply; Oct-Nov for fall and August for spring semester.</a:t>
            </a:r>
          </a:p>
          <a:p>
            <a:pPr lvl="1" eaLnBrk="1" hangingPunct="1">
              <a:spcBef>
                <a:spcPts val="0"/>
              </a:spcBef>
              <a:defRPr/>
            </a:pPr>
            <a:r>
              <a:rPr lang="en-US" dirty="0">
                <a:cs typeface="Calibri"/>
              </a:rPr>
              <a:t>All campuses are open for fall semester. Only non-impacted campuses are open spring semester.</a:t>
            </a:r>
          </a:p>
          <a:p>
            <a:pPr eaLnBrk="1" hangingPunct="1">
              <a:spcBef>
                <a:spcPts val="0"/>
              </a:spcBef>
              <a:defRPr/>
            </a:pPr>
            <a:r>
              <a:rPr lang="en-US" dirty="0"/>
              <a:t>Applications are due one year in advance!</a:t>
            </a:r>
          </a:p>
          <a:p>
            <a:pPr eaLnBrk="1" hangingPunct="1">
              <a:spcBef>
                <a:spcPts val="0"/>
              </a:spcBef>
              <a:defRPr/>
            </a:pPr>
            <a:r>
              <a:rPr lang="en-US" dirty="0">
                <a:cs typeface="Calibri"/>
              </a:rPr>
              <a:t>Check CSU website for specific transfer deadlines</a:t>
            </a:r>
          </a:p>
          <a:p>
            <a:pPr eaLnBrk="1" hangingPunct="1">
              <a:spcBef>
                <a:spcPts val="0"/>
              </a:spcBef>
              <a:defRPr/>
            </a:pPr>
            <a:r>
              <a:rPr lang="en-US" dirty="0"/>
              <a:t>CSU Application must be updated in January and some CSU's have supplemental applications</a:t>
            </a:r>
          </a:p>
          <a:p>
            <a:pPr eaLnBrk="1" hangingPunct="1">
              <a:spcBef>
                <a:spcPts val="0"/>
              </a:spcBef>
              <a:defRPr/>
            </a:pPr>
            <a:r>
              <a:rPr lang="en-US" dirty="0"/>
              <a:t>If your major requires an associate degree for transfer you must apply for your associate degree early, preferably in January for fall admission.</a:t>
            </a:r>
            <a:endParaRPr lang="en-US" dirty="0">
              <a:cs typeface="Calibri"/>
            </a:endParaRPr>
          </a:p>
          <a:p>
            <a:pPr eaLnBrk="1" hangingPunct="1">
              <a:spcBef>
                <a:spcPts val="0"/>
              </a:spcBef>
              <a:defRPr/>
            </a:pPr>
            <a:r>
              <a:rPr lang="en-US" dirty="0">
                <a:cs typeface="Calibri"/>
              </a:rPr>
              <a:t>Official transcripts of all college courses must be submitted. See CSU website for deadline dates</a:t>
            </a:r>
          </a:p>
        </p:txBody>
      </p:sp>
      <p:graphicFrame>
        <p:nvGraphicFramePr>
          <p:cNvPr id="4" name="Table 3">
            <a:extLst>
              <a:ext uri="{FF2B5EF4-FFF2-40B4-BE49-F238E27FC236}">
                <a16:creationId xmlns:a16="http://schemas.microsoft.com/office/drawing/2014/main" id="{9B79C38B-53BD-4815-966F-7FBB18DE9F3F}"/>
              </a:ext>
            </a:extLst>
          </p:cNvPr>
          <p:cNvGraphicFramePr>
            <a:graphicFrameLocks noGrp="1"/>
          </p:cNvGraphicFramePr>
          <p:nvPr/>
        </p:nvGraphicFramePr>
        <p:xfrm>
          <a:off x="211138" y="228600"/>
          <a:ext cx="3048000" cy="1625599"/>
        </p:xfrm>
        <a:graphic>
          <a:graphicData uri="http://schemas.openxmlformats.org/drawingml/2006/table">
            <a:tbl>
              <a:tblPr/>
              <a:tblGrid>
                <a:gridCol w="1041431">
                  <a:extLst>
                    <a:ext uri="{9D8B030D-6E8A-4147-A177-3AD203B41FA5}">
                      <a16:colId xmlns:a16="http://schemas.microsoft.com/office/drawing/2014/main" val="20000"/>
                    </a:ext>
                  </a:extLst>
                </a:gridCol>
                <a:gridCol w="2006569">
                  <a:extLst>
                    <a:ext uri="{9D8B030D-6E8A-4147-A177-3AD203B41FA5}">
                      <a16:colId xmlns:a16="http://schemas.microsoft.com/office/drawing/2014/main" val="20001"/>
                    </a:ext>
                  </a:extLst>
                </a:gridCol>
              </a:tblGrid>
              <a:tr h="312463">
                <a:tc>
                  <a:txBody>
                    <a:bodyPr/>
                    <a:lstStyle/>
                    <a:p>
                      <a:r>
                        <a:rPr lang="en-US" sz="1800" b="1" dirty="0"/>
                        <a:t>Term</a:t>
                      </a:r>
                      <a:endParaRPr lang="en-US" sz="1800" dirty="0"/>
                    </a:p>
                  </a:txBody>
                  <a:tcPr marL="19050" marR="19050" marT="19055" marB="19055" anchor="b">
                    <a:lnL>
                      <a:noFill/>
                    </a:lnL>
                    <a:lnR>
                      <a:noFill/>
                    </a:lnR>
                    <a:lnT>
                      <a:noFill/>
                    </a:lnT>
                    <a:lnB>
                      <a:noFill/>
                    </a:lnB>
                    <a:solidFill>
                      <a:srgbClr val="F0F0F0"/>
                    </a:solidFill>
                  </a:tcPr>
                </a:tc>
                <a:tc>
                  <a:txBody>
                    <a:bodyPr/>
                    <a:lstStyle/>
                    <a:p>
                      <a:r>
                        <a:rPr lang="en-US" sz="1800" b="1" dirty="0"/>
                        <a:t>Application Opens</a:t>
                      </a:r>
                      <a:endParaRPr lang="en-US" sz="1800" dirty="0"/>
                    </a:p>
                  </a:txBody>
                  <a:tcPr marL="19050" marR="19050" marT="19055" marB="19055" anchor="ctr">
                    <a:lnL>
                      <a:noFill/>
                    </a:lnL>
                    <a:lnR>
                      <a:noFill/>
                    </a:lnR>
                    <a:lnT>
                      <a:noFill/>
                    </a:lnT>
                    <a:lnB>
                      <a:noFill/>
                    </a:lnB>
                    <a:solidFill>
                      <a:srgbClr val="F0F0F0"/>
                    </a:solidFill>
                  </a:tcPr>
                </a:tc>
                <a:extLst>
                  <a:ext uri="{0D108BD9-81ED-4DB2-BD59-A6C34878D82A}">
                    <a16:rowId xmlns:a16="http://schemas.microsoft.com/office/drawing/2014/main" val="10000"/>
                  </a:ext>
                </a:extLst>
              </a:tr>
              <a:tr h="328284">
                <a:tc>
                  <a:txBody>
                    <a:bodyPr/>
                    <a:lstStyle/>
                    <a:p>
                      <a:r>
                        <a:rPr lang="en-US" sz="1800"/>
                        <a:t>Fall</a:t>
                      </a:r>
                    </a:p>
                  </a:txBody>
                  <a:tcPr marL="19050" marR="19050" marT="19055" marB="19055" anchor="ctr">
                    <a:lnL>
                      <a:noFill/>
                    </a:lnL>
                    <a:lnR>
                      <a:noFill/>
                    </a:lnR>
                    <a:lnT>
                      <a:noFill/>
                    </a:lnT>
                    <a:lnB>
                      <a:noFill/>
                    </a:lnB>
                    <a:solidFill>
                      <a:srgbClr val="FFFFFF"/>
                    </a:solidFill>
                  </a:tcPr>
                </a:tc>
                <a:tc>
                  <a:txBody>
                    <a:bodyPr/>
                    <a:lstStyle/>
                    <a:p>
                      <a:r>
                        <a:rPr lang="en-US" sz="1800" dirty="0"/>
                        <a:t>October 1</a:t>
                      </a:r>
                    </a:p>
                  </a:txBody>
                  <a:tcPr marL="19050" marR="19050" marT="19055" marB="19055" anchor="ctr">
                    <a:lnL>
                      <a:noFill/>
                    </a:lnL>
                    <a:lnR>
                      <a:noFill/>
                    </a:lnR>
                    <a:lnT>
                      <a:noFill/>
                    </a:lnT>
                    <a:lnB>
                      <a:noFill/>
                    </a:lnB>
                    <a:solidFill>
                      <a:srgbClr val="FFFFFF"/>
                    </a:solidFill>
                  </a:tcPr>
                </a:tc>
                <a:extLst>
                  <a:ext uri="{0D108BD9-81ED-4DB2-BD59-A6C34878D82A}">
                    <a16:rowId xmlns:a16="http://schemas.microsoft.com/office/drawing/2014/main" val="10001"/>
                  </a:ext>
                </a:extLst>
              </a:tr>
              <a:tr h="328284">
                <a:tc>
                  <a:txBody>
                    <a:bodyPr/>
                    <a:lstStyle/>
                    <a:p>
                      <a:r>
                        <a:rPr lang="en-US" sz="1800"/>
                        <a:t>Winter</a:t>
                      </a:r>
                    </a:p>
                  </a:txBody>
                  <a:tcPr marL="19050" marR="19050" marT="19055" marB="19055" anchor="ctr">
                    <a:lnL>
                      <a:noFill/>
                    </a:lnL>
                    <a:lnR>
                      <a:noFill/>
                    </a:lnR>
                    <a:lnT>
                      <a:noFill/>
                    </a:lnT>
                    <a:lnB>
                      <a:noFill/>
                    </a:lnB>
                    <a:solidFill>
                      <a:srgbClr val="FFFFFF"/>
                    </a:solidFill>
                  </a:tcPr>
                </a:tc>
                <a:tc>
                  <a:txBody>
                    <a:bodyPr/>
                    <a:lstStyle/>
                    <a:p>
                      <a:r>
                        <a:rPr lang="en-US" sz="1800" dirty="0"/>
                        <a:t>June 1</a:t>
                      </a:r>
                    </a:p>
                  </a:txBody>
                  <a:tcPr marL="19050" marR="19050" marT="19055" marB="19055" anchor="ctr">
                    <a:lnL>
                      <a:noFill/>
                    </a:lnL>
                    <a:lnR>
                      <a:noFill/>
                    </a:lnR>
                    <a:lnT>
                      <a:noFill/>
                    </a:lnT>
                    <a:lnB>
                      <a:noFill/>
                    </a:lnB>
                    <a:solidFill>
                      <a:srgbClr val="FFFFFF"/>
                    </a:solidFill>
                  </a:tcPr>
                </a:tc>
                <a:extLst>
                  <a:ext uri="{0D108BD9-81ED-4DB2-BD59-A6C34878D82A}">
                    <a16:rowId xmlns:a16="http://schemas.microsoft.com/office/drawing/2014/main" val="10002"/>
                  </a:ext>
                </a:extLst>
              </a:tr>
              <a:tr h="328284">
                <a:tc>
                  <a:txBody>
                    <a:bodyPr/>
                    <a:lstStyle/>
                    <a:p>
                      <a:r>
                        <a:rPr lang="en-US" sz="1800" dirty="0"/>
                        <a:t>Spring</a:t>
                      </a:r>
                    </a:p>
                  </a:txBody>
                  <a:tcPr marL="19050" marR="19050" marT="19055" marB="19055" anchor="ctr">
                    <a:lnL>
                      <a:noFill/>
                    </a:lnL>
                    <a:lnR>
                      <a:noFill/>
                    </a:lnR>
                    <a:lnT>
                      <a:noFill/>
                    </a:lnT>
                    <a:lnB>
                      <a:noFill/>
                    </a:lnB>
                    <a:solidFill>
                      <a:srgbClr val="FFFFFF"/>
                    </a:solidFill>
                  </a:tcPr>
                </a:tc>
                <a:tc>
                  <a:txBody>
                    <a:bodyPr/>
                    <a:lstStyle/>
                    <a:p>
                      <a:r>
                        <a:rPr lang="en-US" sz="1800" dirty="0"/>
                        <a:t>August 1</a:t>
                      </a:r>
                    </a:p>
                  </a:txBody>
                  <a:tcPr marL="19050" marR="19050" marT="19055" marB="19055" anchor="ctr">
                    <a:lnL>
                      <a:noFill/>
                    </a:lnL>
                    <a:lnR>
                      <a:noFill/>
                    </a:lnR>
                    <a:lnT>
                      <a:noFill/>
                    </a:lnT>
                    <a:lnB>
                      <a:noFill/>
                    </a:lnB>
                    <a:solidFill>
                      <a:srgbClr val="FFFFFF"/>
                    </a:solidFill>
                  </a:tcPr>
                </a:tc>
                <a:extLst>
                  <a:ext uri="{0D108BD9-81ED-4DB2-BD59-A6C34878D82A}">
                    <a16:rowId xmlns:a16="http://schemas.microsoft.com/office/drawing/2014/main" val="10003"/>
                  </a:ext>
                </a:extLst>
              </a:tr>
              <a:tr h="328284">
                <a:tc>
                  <a:txBody>
                    <a:bodyPr/>
                    <a:lstStyle/>
                    <a:p>
                      <a:r>
                        <a:rPr lang="en-US" sz="1800" dirty="0"/>
                        <a:t>Summer</a:t>
                      </a:r>
                    </a:p>
                  </a:txBody>
                  <a:tcPr marL="19050" marR="19050" marT="19055" marB="19055" anchor="ctr">
                    <a:lnL>
                      <a:noFill/>
                    </a:lnL>
                    <a:lnR>
                      <a:noFill/>
                    </a:lnR>
                    <a:lnT>
                      <a:noFill/>
                    </a:lnT>
                    <a:lnB>
                      <a:noFill/>
                    </a:lnB>
                    <a:solidFill>
                      <a:srgbClr val="FFFFFF"/>
                    </a:solidFill>
                  </a:tcPr>
                </a:tc>
                <a:tc>
                  <a:txBody>
                    <a:bodyPr/>
                    <a:lstStyle/>
                    <a:p>
                      <a:r>
                        <a:rPr lang="en-US" sz="1800" dirty="0"/>
                        <a:t>February 1</a:t>
                      </a:r>
                    </a:p>
                  </a:txBody>
                  <a:tcPr marL="19050" marR="19050" marT="19055" marB="19055" anchor="ctr">
                    <a:lnL>
                      <a:noFill/>
                    </a:lnL>
                    <a:lnR>
                      <a:noFill/>
                    </a:lnR>
                    <a:lnT>
                      <a:noFill/>
                    </a:lnT>
                    <a:lnB>
                      <a:noFill/>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EAFD-C000-4731-BA40-E13BC2C03F49}"/>
              </a:ext>
            </a:extLst>
          </p:cNvPr>
          <p:cNvSpPr>
            <a:spLocks noGrp="1"/>
          </p:cNvSpPr>
          <p:nvPr>
            <p:ph type="title"/>
          </p:nvPr>
        </p:nvSpPr>
        <p:spPr/>
        <p:txBody>
          <a:bodyPr>
            <a:normAutofit fontScale="90000"/>
          </a:bodyPr>
          <a:lstStyle/>
          <a:p>
            <a:pPr>
              <a:defRPr/>
            </a:pPr>
            <a:r>
              <a:rPr lang="en-US" dirty="0"/>
              <a:t>SDSU Transfer Pathways</a:t>
            </a:r>
          </a:p>
        </p:txBody>
      </p:sp>
      <p:sp>
        <p:nvSpPr>
          <p:cNvPr id="3" name="Content Placeholder 2">
            <a:extLst>
              <a:ext uri="{FF2B5EF4-FFF2-40B4-BE49-F238E27FC236}">
                <a16:creationId xmlns:a16="http://schemas.microsoft.com/office/drawing/2014/main" id="{D3655613-33DE-4150-81A0-E065F6763008}"/>
              </a:ext>
            </a:extLst>
          </p:cNvPr>
          <p:cNvSpPr>
            <a:spLocks noGrp="1"/>
          </p:cNvSpPr>
          <p:nvPr>
            <p:ph idx="1"/>
          </p:nvPr>
        </p:nvSpPr>
        <p:spPr>
          <a:xfrm>
            <a:off x="1981200" y="2057400"/>
            <a:ext cx="6934200" cy="4648200"/>
          </a:xfrm>
        </p:spPr>
        <p:txBody>
          <a:bodyPr>
            <a:normAutofit/>
          </a:bodyPr>
          <a:lstStyle/>
          <a:p>
            <a:pPr>
              <a:lnSpc>
                <a:spcPct val="120000"/>
              </a:lnSpc>
              <a:spcBef>
                <a:spcPts val="0"/>
              </a:spcBef>
              <a:defRPr/>
            </a:pPr>
            <a:r>
              <a:rPr lang="en-US" sz="1600" dirty="0"/>
              <a:t>Associate Degree for Transfer </a:t>
            </a:r>
            <a:r>
              <a:rPr lang="en-US" sz="1600" dirty="0" smtClean="0"/>
              <a:t>Pathway</a:t>
            </a:r>
          </a:p>
          <a:p>
            <a:pPr lvl="1">
              <a:lnSpc>
                <a:spcPct val="120000"/>
              </a:lnSpc>
              <a:spcBef>
                <a:spcPts val="0"/>
              </a:spcBef>
              <a:defRPr/>
            </a:pPr>
            <a:r>
              <a:rPr lang="en-US" sz="1200" dirty="0" smtClean="0"/>
              <a:t>The </a:t>
            </a:r>
            <a:r>
              <a:rPr lang="en-US" sz="1200" dirty="0"/>
              <a:t>SDSU </a:t>
            </a:r>
            <a:r>
              <a:rPr lang="en-US" sz="1200" dirty="0">
                <a:hlinkClick r:id="rId2"/>
              </a:rPr>
              <a:t>website</a:t>
            </a:r>
            <a:r>
              <a:rPr lang="en-US" sz="1200" dirty="0"/>
              <a:t> lists the majors that MUST have an Associate </a:t>
            </a:r>
            <a:r>
              <a:rPr lang="en-US" sz="1200" dirty="0" smtClean="0"/>
              <a:t>Degree </a:t>
            </a:r>
            <a:r>
              <a:rPr lang="en-US" sz="1200" dirty="0"/>
              <a:t>for </a:t>
            </a:r>
            <a:r>
              <a:rPr lang="en-US" sz="1200" dirty="0" smtClean="0"/>
              <a:t>Transfer.</a:t>
            </a:r>
          </a:p>
          <a:p>
            <a:pPr lvl="1">
              <a:lnSpc>
                <a:spcPct val="120000"/>
              </a:lnSpc>
              <a:spcBef>
                <a:spcPts val="0"/>
              </a:spcBef>
              <a:defRPr/>
            </a:pPr>
            <a:r>
              <a:rPr lang="en-US" sz="1200" dirty="0" smtClean="0"/>
              <a:t>Students that apply to an ADT pathway major with an ADT will receive priority admission.</a:t>
            </a:r>
          </a:p>
          <a:p>
            <a:pPr>
              <a:lnSpc>
                <a:spcPct val="120000"/>
              </a:lnSpc>
              <a:spcBef>
                <a:spcPts val="0"/>
              </a:spcBef>
              <a:defRPr/>
            </a:pPr>
            <a:r>
              <a:rPr lang="en-US" sz="1600" dirty="0" smtClean="0"/>
              <a:t>Transfer </a:t>
            </a:r>
            <a:r>
              <a:rPr lang="en-US" sz="1600" dirty="0"/>
              <a:t>Admission Guarantee Pathway </a:t>
            </a:r>
            <a:r>
              <a:rPr lang="en-US" sz="1400" dirty="0" smtClean="0"/>
              <a:t>(only </a:t>
            </a:r>
            <a:r>
              <a:rPr lang="en-US" sz="1400" dirty="0"/>
              <a:t>some majors – check SDSU </a:t>
            </a:r>
            <a:r>
              <a:rPr lang="en-US" sz="1400" dirty="0">
                <a:hlinkClick r:id="rId2"/>
              </a:rPr>
              <a:t>website</a:t>
            </a:r>
            <a:r>
              <a:rPr lang="en-US" sz="1400" dirty="0"/>
              <a:t>)</a:t>
            </a:r>
            <a:endParaRPr lang="en-US" sz="1400" dirty="0">
              <a:cs typeface="Calibri"/>
            </a:endParaRPr>
          </a:p>
          <a:p>
            <a:pPr lvl="1">
              <a:lnSpc>
                <a:spcPct val="120000"/>
              </a:lnSpc>
              <a:spcBef>
                <a:spcPts val="0"/>
              </a:spcBef>
              <a:defRPr/>
            </a:pPr>
            <a:r>
              <a:rPr lang="en-US" sz="1200" dirty="0"/>
              <a:t>Complete 100% of your transferable units from community colleges in SDSU's </a:t>
            </a:r>
            <a:r>
              <a:rPr lang="en-US" sz="1200" dirty="0">
                <a:hlinkClick r:id="rId3"/>
              </a:rPr>
              <a:t>local admission area</a:t>
            </a:r>
            <a:r>
              <a:rPr lang="en-US" sz="1200" dirty="0"/>
              <a:t> or complete 100% of your transferable units from Palomar or MiraCosta community colleges and apply for a </a:t>
            </a:r>
            <a:r>
              <a:rPr lang="en-US" sz="1200" dirty="0">
                <a:hlinkClick r:id="rId4"/>
              </a:rPr>
              <a:t>program that is not offered at CSU San Marcos</a:t>
            </a:r>
            <a:r>
              <a:rPr lang="en-US" sz="1200" dirty="0"/>
              <a:t>.</a:t>
            </a:r>
          </a:p>
          <a:p>
            <a:pPr lvl="1">
              <a:lnSpc>
                <a:spcPct val="120000"/>
              </a:lnSpc>
              <a:spcBef>
                <a:spcPts val="0"/>
              </a:spcBef>
              <a:defRPr/>
            </a:pPr>
            <a:r>
              <a:rPr lang="en-US" sz="1200" b="1" dirty="0"/>
              <a:t>60 transferable units</a:t>
            </a:r>
            <a:endParaRPr lang="en-US" sz="1200" dirty="0"/>
          </a:p>
          <a:p>
            <a:pPr lvl="1">
              <a:lnSpc>
                <a:spcPct val="120000"/>
              </a:lnSpc>
              <a:spcBef>
                <a:spcPts val="0"/>
              </a:spcBef>
              <a:defRPr/>
            </a:pPr>
            <a:r>
              <a:rPr lang="en-US" sz="1200" b="1" dirty="0"/>
              <a:t>Complete General Education—</a:t>
            </a:r>
            <a:r>
              <a:rPr lang="en-US" sz="1200" dirty="0"/>
              <a:t>CSU GE or IGETC</a:t>
            </a:r>
            <a:endParaRPr lang="en-US" sz="1200" dirty="0">
              <a:cs typeface="Calibri"/>
            </a:endParaRPr>
          </a:p>
          <a:p>
            <a:pPr lvl="1">
              <a:lnSpc>
                <a:spcPct val="120000"/>
              </a:lnSpc>
              <a:spcBef>
                <a:spcPts val="0"/>
              </a:spcBef>
              <a:defRPr/>
            </a:pPr>
            <a:r>
              <a:rPr lang="en-US" sz="1200" b="1" dirty="0"/>
              <a:t>Major Preparation—</a:t>
            </a:r>
            <a:r>
              <a:rPr lang="en-US" sz="1200" dirty="0"/>
              <a:t>Complete </a:t>
            </a:r>
            <a:r>
              <a:rPr lang="en-US" sz="1200" b="1" dirty="0"/>
              <a:t>all</a:t>
            </a:r>
            <a:r>
              <a:rPr lang="en-US" sz="1200" dirty="0"/>
              <a:t> </a:t>
            </a:r>
            <a:r>
              <a:rPr lang="en-US" sz="1200" dirty="0">
                <a:hlinkClick r:id="rId5"/>
              </a:rPr>
              <a:t>major preparation courses</a:t>
            </a:r>
            <a:r>
              <a:rPr lang="en-US" sz="1200" dirty="0"/>
              <a:t> by the end of the spring term prior to fall admission.</a:t>
            </a:r>
          </a:p>
          <a:p>
            <a:pPr lvl="1">
              <a:lnSpc>
                <a:spcPct val="120000"/>
              </a:lnSpc>
              <a:spcBef>
                <a:spcPts val="0"/>
              </a:spcBef>
              <a:defRPr/>
            </a:pPr>
            <a:r>
              <a:rPr lang="en-US" sz="1200" b="1" dirty="0"/>
              <a:t>Grade Point Average—</a:t>
            </a:r>
            <a:r>
              <a:rPr lang="en-US" sz="1200" dirty="0"/>
              <a:t>Meet and maintain the cumulative </a:t>
            </a:r>
            <a:r>
              <a:rPr lang="en-US" sz="1200" dirty="0">
                <a:hlinkClick r:id="rId6"/>
              </a:rPr>
              <a:t>GPA required for your major</a:t>
            </a:r>
            <a:r>
              <a:rPr lang="en-US" sz="1200" dirty="0"/>
              <a:t> or 2.4, whichever is higher. Your GPA is based on all transferable units attempted.</a:t>
            </a:r>
          </a:p>
          <a:p>
            <a:pPr lvl="1">
              <a:lnSpc>
                <a:spcPct val="120000"/>
              </a:lnSpc>
              <a:spcBef>
                <a:spcPts val="0"/>
              </a:spcBef>
              <a:defRPr/>
            </a:pPr>
            <a:r>
              <a:rPr lang="en-US" sz="1200" b="1" dirty="0"/>
              <a:t>Prior SDSU Coursework—</a:t>
            </a:r>
            <a:r>
              <a:rPr lang="en-US" sz="1200" dirty="0"/>
              <a:t>If applicable, maintain a 2.0 or higher GPA for any SDSU Regular Session, Special Session, Open University or Cross Enrollment coursework. This is in addition to the cumulative GPA listed above.</a:t>
            </a:r>
          </a:p>
          <a:p>
            <a:pPr>
              <a:lnSpc>
                <a:spcPct val="120000"/>
              </a:lnSpc>
              <a:spcBef>
                <a:spcPts val="0"/>
              </a:spcBef>
              <a:defRPr/>
            </a:pPr>
            <a:r>
              <a:rPr lang="en-US" sz="1600" dirty="0"/>
              <a:t>General Pathway – </a:t>
            </a:r>
            <a:endParaRPr lang="en-US" sz="1600" dirty="0" smtClean="0"/>
          </a:p>
          <a:p>
            <a:pPr lvl="1">
              <a:lnSpc>
                <a:spcPct val="120000"/>
              </a:lnSpc>
              <a:spcBef>
                <a:spcPts val="0"/>
              </a:spcBef>
              <a:defRPr/>
            </a:pPr>
            <a:r>
              <a:rPr lang="en-US" sz="1400" dirty="0" smtClean="0"/>
              <a:t>Students applying under the General Pathway will be considered for admission using the TAG criteria above with no guarantee of admission.  </a:t>
            </a:r>
            <a:endParaRPr lang="en-US" sz="1400" dirty="0">
              <a:cs typeface="Calibri"/>
            </a:endParaRPr>
          </a:p>
          <a:p>
            <a:pPr>
              <a:defRPr/>
            </a:pPr>
            <a:endParaRPr lang="en-US" dirty="0"/>
          </a:p>
        </p:txBody>
      </p:sp>
      <p:sp>
        <p:nvSpPr>
          <p:cNvPr id="6" name="TextBox 5"/>
          <p:cNvSpPr txBox="1"/>
          <p:nvPr/>
        </p:nvSpPr>
        <p:spPr>
          <a:xfrm>
            <a:off x="304800" y="5029200"/>
            <a:ext cx="1219200" cy="1384995"/>
          </a:xfrm>
          <a:prstGeom prst="rect">
            <a:avLst/>
          </a:prstGeom>
          <a:noFill/>
          <a:ln w="28575">
            <a:solidFill>
              <a:schemeClr val="tx1"/>
            </a:solidFill>
          </a:ln>
        </p:spPr>
        <p:txBody>
          <a:bodyPr wrap="square" rtlCol="0">
            <a:spAutoFit/>
          </a:bodyPr>
          <a:lstStyle/>
          <a:p>
            <a:pPr algn="ctr"/>
            <a:r>
              <a:rPr lang="en-US" sz="1400" dirty="0" smtClean="0"/>
              <a:t>For more see our SDSU Transfer Pathways workshop</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2583-B580-4E43-97BB-0E572DB6A23B}"/>
              </a:ext>
            </a:extLst>
          </p:cNvPr>
          <p:cNvSpPr>
            <a:spLocks noGrp="1"/>
          </p:cNvSpPr>
          <p:nvPr>
            <p:ph type="title"/>
          </p:nvPr>
        </p:nvSpPr>
        <p:spPr/>
        <p:txBody>
          <a:bodyPr/>
          <a:lstStyle/>
          <a:p>
            <a:pPr eaLnBrk="1" hangingPunct="1">
              <a:defRPr/>
            </a:pPr>
            <a:r>
              <a:rPr lang="en-US" dirty="0"/>
              <a:t>UC System</a:t>
            </a:r>
          </a:p>
        </p:txBody>
      </p:sp>
      <p:sp>
        <p:nvSpPr>
          <p:cNvPr id="19459" name="Content Placeholder 2">
            <a:extLst>
              <a:ext uri="{FF2B5EF4-FFF2-40B4-BE49-F238E27FC236}">
                <a16:creationId xmlns:a16="http://schemas.microsoft.com/office/drawing/2014/main" id="{B5FE4741-A09D-40D9-8724-1D995CF1998B}"/>
              </a:ext>
            </a:extLst>
          </p:cNvPr>
          <p:cNvSpPr>
            <a:spLocks noGrp="1"/>
          </p:cNvSpPr>
          <p:nvPr>
            <p:ph idx="1"/>
          </p:nvPr>
        </p:nvSpPr>
        <p:spPr>
          <a:xfrm>
            <a:off x="3962400" y="2165350"/>
            <a:ext cx="4724400" cy="4271483"/>
          </a:xfrm>
        </p:spPr>
        <p:txBody>
          <a:bodyPr/>
          <a:lstStyle/>
          <a:p>
            <a:pPr eaLnBrk="1" hangingPunct="1"/>
            <a:r>
              <a:rPr lang="en-US" altLang="en-US" dirty="0"/>
              <a:t>Minimum Transfer Requirements</a:t>
            </a:r>
          </a:p>
          <a:p>
            <a:pPr lvl="1" eaLnBrk="1" hangingPunct="1"/>
            <a:r>
              <a:rPr lang="en-US" altLang="en-US" dirty="0"/>
              <a:t>Minimum of 60 UC transferable units</a:t>
            </a:r>
            <a:endParaRPr lang="en-US" altLang="en-US" dirty="0">
              <a:cs typeface="Calibri"/>
            </a:endParaRPr>
          </a:p>
          <a:p>
            <a:pPr lvl="1" eaLnBrk="1" hangingPunct="1"/>
            <a:r>
              <a:rPr lang="en-US" altLang="en-US" dirty="0"/>
              <a:t>2.4 minimum GPA (2.8 for nonresidents) though admission is competitive, and GPA will be higher</a:t>
            </a:r>
            <a:endParaRPr lang="en-US" altLang="en-US" dirty="0">
              <a:cs typeface="Calibri"/>
            </a:endParaRPr>
          </a:p>
          <a:p>
            <a:pPr lvl="1" eaLnBrk="1" hangingPunct="1"/>
            <a:r>
              <a:rPr lang="en-US" altLang="en-US" dirty="0"/>
              <a:t>7 Course Pattern; Two transferable English requirement, one transferable mathematics courses and four other general education courses</a:t>
            </a:r>
          </a:p>
          <a:p>
            <a:pPr lvl="1" eaLnBrk="1" hangingPunct="1"/>
            <a:endParaRPr lang="en-US" altLang="en-US" dirty="0"/>
          </a:p>
        </p:txBody>
      </p:sp>
      <p:pic>
        <p:nvPicPr>
          <p:cNvPr id="4098" name="Picture 2" descr="http://www2.assist.org/exploring-majors/images/california_UCs_smaller_nobg.gif">
            <a:extLst>
              <a:ext uri="{FF2B5EF4-FFF2-40B4-BE49-F238E27FC236}">
                <a16:creationId xmlns:a16="http://schemas.microsoft.com/office/drawing/2014/main" id="{695876B5-7D31-432C-9D31-BEC73B31F726}"/>
              </a:ext>
            </a:extLst>
          </p:cNvPr>
          <p:cNvPicPr>
            <a:picLocks noChangeAspect="1" noChangeArrowheads="1"/>
          </p:cNvPicPr>
          <p:nvPr/>
        </p:nvPicPr>
        <p:blipFill>
          <a:blip r:embed="rId2" cstate="print"/>
          <a:srcRect/>
          <a:stretch>
            <a:fillRect/>
          </a:stretch>
        </p:blipFill>
        <p:spPr bwMode="auto">
          <a:xfrm>
            <a:off x="381000" y="1937046"/>
            <a:ext cx="2819400" cy="44636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461" name="Picture 4" descr="C:\Users\sarah.moore\AppData\Local\Microsoft\Windows\Temporary Internet Files\Content.IE5\2PN8G5A3\MC900432586[1].png">
            <a:extLst>
              <a:ext uri="{FF2B5EF4-FFF2-40B4-BE49-F238E27FC236}">
                <a16:creationId xmlns:a16="http://schemas.microsoft.com/office/drawing/2014/main" id="{05EA63DE-7026-4735-8D4A-BAACE8742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7081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Template>
  <TotalTime>2464</TotalTime>
  <Words>1617</Words>
  <Application>Microsoft Office PowerPoint</Application>
  <PresentationFormat>On-screen Show (4:3)</PresentationFormat>
  <Paragraphs>188</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Trebuchet MS</vt:lpstr>
      <vt:lpstr>Wingdings</vt:lpstr>
      <vt:lpstr>Mod</vt:lpstr>
      <vt:lpstr>Transfer 101</vt:lpstr>
      <vt:lpstr>Transfer Options Overview</vt:lpstr>
      <vt:lpstr>Transfer Options Overview Continued</vt:lpstr>
      <vt:lpstr>Local Transfer Options</vt:lpstr>
      <vt:lpstr>CSU System</vt:lpstr>
      <vt:lpstr>Selecting Classes (CSU)</vt:lpstr>
      <vt:lpstr>CSU Deadlines</vt:lpstr>
      <vt:lpstr>SDSU Transfer Pathways</vt:lpstr>
      <vt:lpstr>UC System</vt:lpstr>
      <vt:lpstr>Selecting Classes For UC</vt:lpstr>
      <vt:lpstr>Paying for UC</vt:lpstr>
      <vt:lpstr>UC Transfer Pathways: Major Preparation Roadmap to UC's most Popular majors</vt:lpstr>
      <vt:lpstr>UC Transfer Admission Guarantee (TAG)</vt:lpstr>
      <vt:lpstr>UCSD University Link</vt:lpstr>
      <vt:lpstr>UC Deadlines</vt:lpstr>
      <vt:lpstr>UC TAP</vt:lpstr>
      <vt:lpstr>Private &amp; Out-of-State Schools</vt:lpstr>
      <vt:lpstr>San Diego Education Consortium</vt:lpstr>
      <vt:lpstr>What you must know to set a transfer deadline</vt:lpstr>
      <vt:lpstr>Did You Know…</vt:lpstr>
      <vt:lpstr>Your Next Steps</vt:lpstr>
      <vt:lpstr>Get answers by meeting with a counselor soon!</vt:lpstr>
    </vt:vector>
  </TitlesOfParts>
  <Company>GCCCD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you…..transfer ready?</dc:title>
  <dc:creator>Mary.Rider</dc:creator>
  <cp:lastModifiedBy>Sarah Moore</cp:lastModifiedBy>
  <cp:revision>479</cp:revision>
  <cp:lastPrinted>2017-09-19T22:56:51Z</cp:lastPrinted>
  <dcterms:created xsi:type="dcterms:W3CDTF">2009-06-24T23:21:51Z</dcterms:created>
  <dcterms:modified xsi:type="dcterms:W3CDTF">2022-01-05T23:18:18Z</dcterms:modified>
</cp:coreProperties>
</file>