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embeddedFontLst>
    <p:embeddedFont>
      <p:font typeface="Raleway"/>
      <p:regular r:id="rId8"/>
      <p:bold r:id="rId9"/>
      <p:italic r:id="rId10"/>
      <p:boldItalic r:id="rId11"/>
    </p:embeddedFont>
    <p:embeddedFont>
      <p:font typeface="Amatic SC"/>
      <p:regular r:id="rId12"/>
      <p:bold r:id="rId13"/>
    </p:embeddedFont>
    <p:embeddedFont>
      <p:font typeface="Source Code Pro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Italic.fntdata"/><Relationship Id="rId10" Type="http://schemas.openxmlformats.org/officeDocument/2006/relationships/font" Target="fonts/Raleway-italic.fntdata"/><Relationship Id="rId13" Type="http://schemas.openxmlformats.org/officeDocument/2006/relationships/font" Target="fonts/AmaticSC-bold.fntdata"/><Relationship Id="rId12" Type="http://schemas.openxmlformats.org/officeDocument/2006/relationships/font" Target="fonts/AmaticSC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aleway-bold.fntdata"/><Relationship Id="rId15" Type="http://schemas.openxmlformats.org/officeDocument/2006/relationships/font" Target="fonts/SourceCodePro-bold.fntdata"/><Relationship Id="rId14" Type="http://schemas.openxmlformats.org/officeDocument/2006/relationships/font" Target="fonts/SourceCodePr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Shape 3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ctrTitle"/>
          </p:nvPr>
        </p:nvSpPr>
        <p:spPr>
          <a:xfrm>
            <a:off x="207350" y="630225"/>
            <a:ext cx="8728500" cy="15420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en"/>
              <a:t>GROSSMONT COLLEGE</a:t>
            </a:r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 txBox="1"/>
          <p:nvPr>
            <p:ph idx="1" type="subTitle"/>
          </p:nvPr>
        </p:nvSpPr>
        <p:spPr>
          <a:xfrm>
            <a:off x="207350" y="1244075"/>
            <a:ext cx="8728500" cy="3598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latin typeface="Raleway"/>
                <a:ea typeface="Raleway"/>
                <a:cs typeface="Raleway"/>
                <a:sym typeface="Raleway"/>
              </a:rPr>
              <a:t>Areas of </a:t>
            </a:r>
            <a:r>
              <a:rPr lang="en" sz="4800">
                <a:latin typeface="Raleway"/>
                <a:ea typeface="Raleway"/>
                <a:cs typeface="Raleway"/>
                <a:sym typeface="Raleway"/>
              </a:rPr>
              <a:t>F</a:t>
            </a:r>
            <a:r>
              <a:rPr b="1" lang="en" sz="4800">
                <a:latin typeface="Raleway"/>
                <a:ea typeface="Raleway"/>
                <a:cs typeface="Raleway"/>
                <a:sym typeface="Raleway"/>
              </a:rPr>
              <a:t>ocus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4800">
              <a:latin typeface="Raleway"/>
              <a:ea typeface="Raleway"/>
              <a:cs typeface="Raleway"/>
              <a:sym typeface="Raleway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1800">
              <a:latin typeface="Raleway"/>
              <a:ea typeface="Raleway"/>
              <a:cs typeface="Raleway"/>
              <a:sym typeface="Raleway"/>
            </a:endParaRPr>
          </a:p>
          <a:p>
            <a:pPr lvl="0" rtl="0" algn="ctr">
              <a:spcBef>
                <a:spcPts val="0"/>
              </a:spcBef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Planning Forum</a:t>
            </a:r>
          </a:p>
          <a:p>
            <a:pPr lvl="0" algn="ctr">
              <a:spcBef>
                <a:spcPts val="0"/>
              </a:spcBef>
              <a:buClr>
                <a:schemeClr val="dk2"/>
              </a:buClr>
              <a:buSzPct val="61111"/>
              <a:buFont typeface="Arial"/>
              <a:buNone/>
            </a:pPr>
            <a:r>
              <a:rPr lang="en" sz="1800">
                <a:latin typeface="Raleway"/>
                <a:ea typeface="Raleway"/>
                <a:cs typeface="Raleway"/>
                <a:sym typeface="Raleway"/>
              </a:rPr>
              <a:t>Spring 2016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/>
        </p:nvSpPr>
        <p:spPr>
          <a:xfrm>
            <a:off x="0" y="0"/>
            <a:ext cx="2187300" cy="503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Areas of focus</a:t>
            </a:r>
          </a:p>
        </p:txBody>
      </p:sp>
      <p:sp>
        <p:nvSpPr>
          <p:cNvPr id="63" name="Shape 63"/>
          <p:cNvSpPr txBox="1"/>
          <p:nvPr/>
        </p:nvSpPr>
        <p:spPr>
          <a:xfrm>
            <a:off x="152400" y="1163800"/>
            <a:ext cx="3000000" cy="198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Areas of focus</a:t>
            </a:r>
          </a:p>
        </p:txBody>
      </p:sp>
      <p:sp>
        <p:nvSpPr>
          <p:cNvPr id="64" name="Shape 64"/>
          <p:cNvSpPr txBox="1"/>
          <p:nvPr/>
        </p:nvSpPr>
        <p:spPr>
          <a:xfrm>
            <a:off x="0" y="60200"/>
            <a:ext cx="3069600" cy="51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5" name="Shape 65"/>
          <p:cNvSpPr txBox="1"/>
          <p:nvPr/>
        </p:nvSpPr>
        <p:spPr>
          <a:xfrm>
            <a:off x="-150" y="125"/>
            <a:ext cx="30696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latin typeface="Amatic SC"/>
                <a:ea typeface="Amatic SC"/>
                <a:cs typeface="Amatic SC"/>
                <a:sym typeface="Amatic SC"/>
              </a:rPr>
              <a:t>OUTREACH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rPr lang="en" sz="2400"/>
              <a:t>High quality, organized, comprehensive outreach, designed to connect high schools, businesses and the community at large to Grossmont College.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6304500" y="125"/>
            <a:ext cx="28566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latin typeface="Amatic SC"/>
                <a:ea typeface="Amatic SC"/>
                <a:cs typeface="Amatic SC"/>
                <a:sym typeface="Amatic SC"/>
              </a:rPr>
              <a:t>RETENTION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algn="ctr">
              <a:spcBef>
                <a:spcPts val="0"/>
              </a:spcBef>
              <a:buNone/>
            </a:pPr>
            <a:r>
              <a:rPr lang="en" sz="2400"/>
              <a:t>A committed, high-standards approach to keeping students in classes and on track for success in achieving their goals at Grossmont College 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3152400" y="125"/>
            <a:ext cx="31521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latin typeface="Amatic SC"/>
                <a:ea typeface="Amatic SC"/>
                <a:cs typeface="Amatic SC"/>
                <a:sym typeface="Amatic SC"/>
              </a:rPr>
              <a:t>ENGAGEMENT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rPr lang="en" sz="2400"/>
              <a:t>A culture of participation amongst students and faculty that includes: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en" sz="2400"/>
              <a:t>Classrooms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en" sz="2400"/>
              <a:t>College resources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en" sz="2400"/>
              <a:t>College activities</a:t>
            </a:r>
          </a:p>
          <a:p>
            <a:pPr indent="-381000" lvl="0" marL="457200" rtl="0">
              <a:spcBef>
                <a:spcPts val="0"/>
              </a:spcBef>
              <a:buSzPct val="100000"/>
              <a:buChar char="●"/>
            </a:pPr>
            <a:r>
              <a:rPr lang="en" sz="2400"/>
              <a:t>Leadership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/>
        </p:nvSpPr>
        <p:spPr>
          <a:xfrm>
            <a:off x="0" y="0"/>
            <a:ext cx="2187300" cy="503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Areas of focus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152400" y="1163800"/>
            <a:ext cx="3000000" cy="198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Areas of focus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0" y="60200"/>
            <a:ext cx="3069600" cy="51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 txBox="1"/>
          <p:nvPr/>
        </p:nvSpPr>
        <p:spPr>
          <a:xfrm>
            <a:off x="-150" y="125"/>
            <a:ext cx="30696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latin typeface="Amatic SC"/>
                <a:ea typeface="Amatic SC"/>
                <a:cs typeface="Amatic SC"/>
                <a:sym typeface="Amatic SC"/>
              </a:rPr>
              <a:t>OUTREACH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rPr lang="en" sz="2000"/>
              <a:t>Our Institutional Commitment: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rPr b="1" lang="en" sz="4000" u="sng">
                <a:latin typeface="Amatic SC"/>
                <a:ea typeface="Amatic SC"/>
                <a:cs typeface="Amatic SC"/>
                <a:sym typeface="Amatic SC"/>
              </a:rPr>
              <a:t>An outreach coordinator/office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</p:txBody>
      </p:sp>
      <p:sp>
        <p:nvSpPr>
          <p:cNvPr id="76" name="Shape 76"/>
          <p:cNvSpPr txBox="1"/>
          <p:nvPr/>
        </p:nvSpPr>
        <p:spPr>
          <a:xfrm>
            <a:off x="6304500" y="125"/>
            <a:ext cx="2856600" cy="514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latin typeface="Amatic SC"/>
                <a:ea typeface="Amatic SC"/>
                <a:cs typeface="Amatic SC"/>
                <a:sym typeface="Amatic SC"/>
              </a:rPr>
              <a:t>RETENTION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rPr lang="en" sz="2000"/>
              <a:t>Our Institutional Commitment:</a:t>
            </a:r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l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rPr b="1" lang="en" sz="4000" u="sng">
                <a:latin typeface="Amatic SC"/>
                <a:ea typeface="Amatic SC"/>
                <a:cs typeface="Amatic SC"/>
                <a:sym typeface="Amatic SC"/>
              </a:rPr>
              <a:t>Early Alert and Retention Specialists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3152400" y="125"/>
            <a:ext cx="31521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" sz="4800">
                <a:latin typeface="Amatic SC"/>
                <a:ea typeface="Amatic SC"/>
                <a:cs typeface="Amatic SC"/>
                <a:sym typeface="Amatic SC"/>
              </a:rPr>
              <a:t>ENGAGEMENT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rPr lang="en" sz="2000"/>
              <a:t>Our Institutional Commitment: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lvl="0" rtl="0" algn="ctr">
              <a:spcBef>
                <a:spcPts val="0"/>
              </a:spcBef>
              <a:buNone/>
            </a:pPr>
            <a:r>
              <a:rPr b="1" lang="en" sz="4000" u="sng">
                <a:latin typeface="Amatic SC"/>
                <a:ea typeface="Amatic SC"/>
                <a:cs typeface="Amatic SC"/>
                <a:sym typeface="Amatic SC"/>
              </a:rPr>
              <a:t>A Student engagement center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