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31"/>
  </p:notesMasterIdLst>
  <p:sldIdLst>
    <p:sldId id="256" r:id="rId2"/>
    <p:sldId id="261" r:id="rId3"/>
    <p:sldId id="281" r:id="rId4"/>
    <p:sldId id="257" r:id="rId5"/>
    <p:sldId id="276" r:id="rId6"/>
    <p:sldId id="258" r:id="rId7"/>
    <p:sldId id="259" r:id="rId8"/>
    <p:sldId id="260" r:id="rId9"/>
    <p:sldId id="282" r:id="rId10"/>
    <p:sldId id="262" r:id="rId11"/>
    <p:sldId id="263" r:id="rId12"/>
    <p:sldId id="278" r:id="rId13"/>
    <p:sldId id="275" r:id="rId14"/>
    <p:sldId id="283" r:id="rId15"/>
    <p:sldId id="266" r:id="rId16"/>
    <p:sldId id="280" r:id="rId17"/>
    <p:sldId id="270" r:id="rId18"/>
    <p:sldId id="271" r:id="rId19"/>
    <p:sldId id="273" r:id="rId20"/>
    <p:sldId id="286" r:id="rId21"/>
    <p:sldId id="288" r:id="rId22"/>
    <p:sldId id="274" r:id="rId23"/>
    <p:sldId id="268" r:id="rId24"/>
    <p:sldId id="265" r:id="rId25"/>
    <p:sldId id="272" r:id="rId26"/>
    <p:sldId id="285" r:id="rId27"/>
    <p:sldId id="287" r:id="rId28"/>
    <p:sldId id="267" r:id="rId29"/>
    <p:sldId id="26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9" autoAdjust="0"/>
  </p:normalViewPr>
  <p:slideViewPr>
    <p:cSldViewPr>
      <p:cViewPr varScale="1">
        <p:scale>
          <a:sx n="102" d="100"/>
          <a:sy n="102" d="100"/>
        </p:scale>
        <p:origin x="78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D6764-08A4-4A11-BC76-8C45746F5E4C}" type="datetimeFigureOut">
              <a:rPr lang="en-US" smtClean="0"/>
              <a:t>3/29/2021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25A70-2F84-4163-A89F-99323799F629}" type="slidenum">
              <a:rPr lang="en-US" smtClean="0"/>
              <a:t>‹#›</a:t>
            </a:fld>
            <a:endParaRPr lang="en-US"/>
          </a:p>
        </p:txBody>
      </p:sp>
    </p:spTree>
    <p:extLst>
      <p:ext uri="{BB962C8B-B14F-4D97-AF65-F5344CB8AC3E}">
        <p14:creationId xmlns:p14="http://schemas.microsoft.com/office/powerpoint/2010/main" val="326847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E25A70-2F84-4163-A89F-99323799F629}" type="slidenum">
              <a:rPr lang="en-US" smtClean="0"/>
              <a:t>4</a:t>
            </a:fld>
            <a:endParaRPr lang="en-US"/>
          </a:p>
        </p:txBody>
      </p:sp>
    </p:spTree>
    <p:extLst>
      <p:ext uri="{BB962C8B-B14F-4D97-AF65-F5344CB8AC3E}">
        <p14:creationId xmlns:p14="http://schemas.microsoft.com/office/powerpoint/2010/main" val="78725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E25A70-2F84-4163-A89F-99323799F629}" type="slidenum">
              <a:rPr lang="en-US" smtClean="0"/>
              <a:t>5</a:t>
            </a:fld>
            <a:endParaRPr lang="en-US"/>
          </a:p>
        </p:txBody>
      </p:sp>
    </p:spTree>
    <p:extLst>
      <p:ext uri="{BB962C8B-B14F-4D97-AF65-F5344CB8AC3E}">
        <p14:creationId xmlns:p14="http://schemas.microsoft.com/office/powerpoint/2010/main" val="180912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25A70-2F84-4163-A89F-99323799F629}" type="slidenum">
              <a:rPr lang="en-US" smtClean="0"/>
              <a:t>17</a:t>
            </a:fld>
            <a:endParaRPr lang="en-US"/>
          </a:p>
        </p:txBody>
      </p:sp>
    </p:spTree>
    <p:extLst>
      <p:ext uri="{BB962C8B-B14F-4D97-AF65-F5344CB8AC3E}">
        <p14:creationId xmlns:p14="http://schemas.microsoft.com/office/powerpoint/2010/main" val="3936571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FA2635A-78E6-46C5-B746-99C9D948524C}" type="datetime1">
              <a:rPr lang="en-US" smtClean="0"/>
              <a:t>3/29/2021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March 24, 2017</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D6E66FC-A843-4972-9EA6-6311F6677E85}" type="slidenum">
              <a:rPr lang="en-US" smtClean="0"/>
              <a:t>‹#›</a:t>
            </a:fld>
            <a:endParaRPr lang="en-US"/>
          </a:p>
        </p:txBody>
      </p:sp>
    </p:spTree>
    <p:extLst>
      <p:ext uri="{BB962C8B-B14F-4D97-AF65-F5344CB8AC3E}">
        <p14:creationId xmlns:p14="http://schemas.microsoft.com/office/powerpoint/2010/main" val="2295218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ABB90-5A00-4C68-AEC8-0C5FFA51CE23}" type="datetime1">
              <a:rPr lang="en-US" smtClean="0"/>
              <a:t>3/29/2021</a:t>
            </a:fld>
            <a:endParaRPr lang="en-US"/>
          </a:p>
        </p:txBody>
      </p:sp>
      <p:sp>
        <p:nvSpPr>
          <p:cNvPr id="5" name="Footer Placeholder 4"/>
          <p:cNvSpPr>
            <a:spLocks noGrp="1"/>
          </p:cNvSpPr>
          <p:nvPr>
            <p:ph type="ftr" sz="quarter" idx="11"/>
          </p:nvPr>
        </p:nvSpPr>
        <p:spPr/>
        <p:txBody>
          <a:bodyPr/>
          <a:lstStyle/>
          <a:p>
            <a:r>
              <a:rPr lang="en-US"/>
              <a:t>March 24, 2017</a:t>
            </a:r>
          </a:p>
        </p:txBody>
      </p:sp>
      <p:sp>
        <p:nvSpPr>
          <p:cNvPr id="6" name="Slide Number Placeholder 5"/>
          <p:cNvSpPr>
            <a:spLocks noGrp="1"/>
          </p:cNvSpPr>
          <p:nvPr>
            <p:ph type="sldNum" sz="quarter" idx="12"/>
          </p:nvPr>
        </p:nvSpPr>
        <p:spPr/>
        <p:txBody>
          <a:bodyPr/>
          <a:lstStyle/>
          <a:p>
            <a:fld id="{4D6E66FC-A843-4972-9EA6-6311F6677E85}" type="slidenum">
              <a:rPr lang="en-US" smtClean="0"/>
              <a:t>‹#›</a:t>
            </a:fld>
            <a:endParaRPr lang="en-US"/>
          </a:p>
        </p:txBody>
      </p:sp>
    </p:spTree>
    <p:extLst>
      <p:ext uri="{BB962C8B-B14F-4D97-AF65-F5344CB8AC3E}">
        <p14:creationId xmlns:p14="http://schemas.microsoft.com/office/powerpoint/2010/main" val="157928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48BC207C-D659-4DA7-A37C-66E8952C0A17}" type="datetime1">
              <a:rPr lang="en-US" smtClean="0"/>
              <a:t>3/29/2021</a:t>
            </a:fld>
            <a:endParaRPr lang="en-US"/>
          </a:p>
        </p:txBody>
      </p:sp>
      <p:sp>
        <p:nvSpPr>
          <p:cNvPr id="5" name="Footer Placeholder 4"/>
          <p:cNvSpPr>
            <a:spLocks noGrp="1"/>
          </p:cNvSpPr>
          <p:nvPr>
            <p:ph type="ftr" sz="quarter" idx="11"/>
          </p:nvPr>
        </p:nvSpPr>
        <p:spPr>
          <a:xfrm>
            <a:off x="581192" y="5951810"/>
            <a:ext cx="5922209" cy="365125"/>
          </a:xfrm>
        </p:spPr>
        <p:txBody>
          <a:bodyPr/>
          <a:lstStyle/>
          <a:p>
            <a:r>
              <a:rPr lang="en-US"/>
              <a:t>March 24, 2017</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D6E66FC-A843-4972-9EA6-6311F6677E85}" type="slidenum">
              <a:rPr lang="en-US" smtClean="0"/>
              <a:t>‹#›</a:t>
            </a:fld>
            <a:endParaRPr lang="en-US"/>
          </a:p>
        </p:txBody>
      </p:sp>
    </p:spTree>
    <p:extLst>
      <p:ext uri="{BB962C8B-B14F-4D97-AF65-F5344CB8AC3E}">
        <p14:creationId xmlns:p14="http://schemas.microsoft.com/office/powerpoint/2010/main" val="421876130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0CE9E2-B83D-4249-B17F-D869FEEBCD24}" type="datetime1">
              <a:rPr lang="en-US" smtClean="0"/>
              <a:t>3/29/2021</a:t>
            </a:fld>
            <a:endParaRPr lang="en-US"/>
          </a:p>
        </p:txBody>
      </p:sp>
      <p:sp>
        <p:nvSpPr>
          <p:cNvPr id="5" name="Footer Placeholder 4"/>
          <p:cNvSpPr>
            <a:spLocks noGrp="1"/>
          </p:cNvSpPr>
          <p:nvPr>
            <p:ph type="ftr" sz="quarter" idx="11"/>
          </p:nvPr>
        </p:nvSpPr>
        <p:spPr/>
        <p:txBody>
          <a:bodyPr/>
          <a:lstStyle/>
          <a:p>
            <a:r>
              <a:rPr lang="en-US"/>
              <a:t>March 24, 2017</a:t>
            </a:r>
          </a:p>
        </p:txBody>
      </p:sp>
      <p:sp>
        <p:nvSpPr>
          <p:cNvPr id="6" name="Slide Number Placeholder 5"/>
          <p:cNvSpPr>
            <a:spLocks noGrp="1"/>
          </p:cNvSpPr>
          <p:nvPr>
            <p:ph type="sldNum" sz="quarter" idx="12"/>
          </p:nvPr>
        </p:nvSpPr>
        <p:spPr/>
        <p:txBody>
          <a:bodyPr/>
          <a:lstStyle/>
          <a:p>
            <a:fld id="{4D6E66FC-A843-4972-9EA6-6311F6677E85}" type="slidenum">
              <a:rPr lang="en-US" smtClean="0"/>
              <a:t>‹#›</a:t>
            </a:fld>
            <a:endParaRPr lang="en-US"/>
          </a:p>
        </p:txBody>
      </p:sp>
    </p:spTree>
    <p:extLst>
      <p:ext uri="{BB962C8B-B14F-4D97-AF65-F5344CB8AC3E}">
        <p14:creationId xmlns:p14="http://schemas.microsoft.com/office/powerpoint/2010/main" val="224546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E498F6D-EA8F-4B89-B66A-337E43BB424A}" type="datetime1">
              <a:rPr lang="en-US" smtClean="0"/>
              <a:t>3/29/2021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March 24, 2017</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D6E66FC-A843-4972-9EA6-6311F6677E85}" type="slidenum">
              <a:rPr lang="en-US" smtClean="0"/>
              <a:t>‹#›</a:t>
            </a:fld>
            <a:endParaRPr lang="en-US"/>
          </a:p>
        </p:txBody>
      </p:sp>
    </p:spTree>
    <p:extLst>
      <p:ext uri="{BB962C8B-B14F-4D97-AF65-F5344CB8AC3E}">
        <p14:creationId xmlns:p14="http://schemas.microsoft.com/office/powerpoint/2010/main" val="89703430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5B4EB5-31B2-4E3E-9607-9BF977E4843E}" type="datetime1">
              <a:rPr lang="en-US" smtClean="0"/>
              <a:t>3/29/2021</a:t>
            </a:fld>
            <a:endParaRPr lang="en-US"/>
          </a:p>
        </p:txBody>
      </p:sp>
      <p:sp>
        <p:nvSpPr>
          <p:cNvPr id="6" name="Footer Placeholder 5"/>
          <p:cNvSpPr>
            <a:spLocks noGrp="1"/>
          </p:cNvSpPr>
          <p:nvPr>
            <p:ph type="ftr" sz="quarter" idx="11"/>
          </p:nvPr>
        </p:nvSpPr>
        <p:spPr/>
        <p:txBody>
          <a:bodyPr/>
          <a:lstStyle/>
          <a:p>
            <a:r>
              <a:rPr lang="en-US"/>
              <a:t>March 24, 2017</a:t>
            </a:r>
          </a:p>
        </p:txBody>
      </p:sp>
      <p:sp>
        <p:nvSpPr>
          <p:cNvPr id="7" name="Slide Number Placeholder 6"/>
          <p:cNvSpPr>
            <a:spLocks noGrp="1"/>
          </p:cNvSpPr>
          <p:nvPr>
            <p:ph type="sldNum" sz="quarter" idx="12"/>
          </p:nvPr>
        </p:nvSpPr>
        <p:spPr/>
        <p:txBody>
          <a:bodyPr/>
          <a:lstStyle/>
          <a:p>
            <a:fld id="{4D6E66FC-A843-4972-9EA6-6311F6677E85}" type="slidenum">
              <a:rPr lang="en-US" smtClean="0"/>
              <a:t>‹#›</a:t>
            </a:fld>
            <a:endParaRPr lang="en-US"/>
          </a:p>
        </p:txBody>
      </p:sp>
    </p:spTree>
    <p:extLst>
      <p:ext uri="{BB962C8B-B14F-4D97-AF65-F5344CB8AC3E}">
        <p14:creationId xmlns:p14="http://schemas.microsoft.com/office/powerpoint/2010/main" val="228393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8C6C63-3865-4BF9-B0A7-FDAA803D653D}" type="datetime1">
              <a:rPr lang="en-US" smtClean="0"/>
              <a:t>3/29/2021</a:t>
            </a:fld>
            <a:endParaRPr lang="en-US"/>
          </a:p>
        </p:txBody>
      </p:sp>
      <p:sp>
        <p:nvSpPr>
          <p:cNvPr id="8" name="Footer Placeholder 7"/>
          <p:cNvSpPr>
            <a:spLocks noGrp="1"/>
          </p:cNvSpPr>
          <p:nvPr>
            <p:ph type="ftr" sz="quarter" idx="11"/>
          </p:nvPr>
        </p:nvSpPr>
        <p:spPr/>
        <p:txBody>
          <a:bodyPr/>
          <a:lstStyle/>
          <a:p>
            <a:r>
              <a:rPr lang="en-US"/>
              <a:t>March 24, 2017</a:t>
            </a:r>
          </a:p>
        </p:txBody>
      </p:sp>
      <p:sp>
        <p:nvSpPr>
          <p:cNvPr id="9" name="Slide Number Placeholder 8"/>
          <p:cNvSpPr>
            <a:spLocks noGrp="1"/>
          </p:cNvSpPr>
          <p:nvPr>
            <p:ph type="sldNum" sz="quarter" idx="12"/>
          </p:nvPr>
        </p:nvSpPr>
        <p:spPr/>
        <p:txBody>
          <a:bodyPr/>
          <a:lstStyle/>
          <a:p>
            <a:fld id="{4D6E66FC-A843-4972-9EA6-6311F6677E85}" type="slidenum">
              <a:rPr lang="en-US" smtClean="0"/>
              <a:t>‹#›</a:t>
            </a:fld>
            <a:endParaRPr lang="en-US"/>
          </a:p>
        </p:txBody>
      </p:sp>
    </p:spTree>
    <p:extLst>
      <p:ext uri="{BB962C8B-B14F-4D97-AF65-F5344CB8AC3E}">
        <p14:creationId xmlns:p14="http://schemas.microsoft.com/office/powerpoint/2010/main" val="206621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2E6BD1-D26F-496C-B2F2-B591832A9CD0}" type="datetime1">
              <a:rPr lang="en-US" smtClean="0"/>
              <a:t>3/29/2021</a:t>
            </a:fld>
            <a:endParaRPr lang="en-US"/>
          </a:p>
        </p:txBody>
      </p:sp>
      <p:sp>
        <p:nvSpPr>
          <p:cNvPr id="4" name="Footer Placeholder 3"/>
          <p:cNvSpPr>
            <a:spLocks noGrp="1"/>
          </p:cNvSpPr>
          <p:nvPr>
            <p:ph type="ftr" sz="quarter" idx="11"/>
          </p:nvPr>
        </p:nvSpPr>
        <p:spPr/>
        <p:txBody>
          <a:bodyPr/>
          <a:lstStyle/>
          <a:p>
            <a:r>
              <a:rPr lang="en-US"/>
              <a:t>March 24, 2017</a:t>
            </a:r>
          </a:p>
        </p:txBody>
      </p:sp>
      <p:sp>
        <p:nvSpPr>
          <p:cNvPr id="5" name="Slide Number Placeholder 4"/>
          <p:cNvSpPr>
            <a:spLocks noGrp="1"/>
          </p:cNvSpPr>
          <p:nvPr>
            <p:ph type="sldNum" sz="quarter" idx="12"/>
          </p:nvPr>
        </p:nvSpPr>
        <p:spPr/>
        <p:txBody>
          <a:bodyPr/>
          <a:lstStyle/>
          <a:p>
            <a:fld id="{4D6E66FC-A843-4972-9EA6-6311F6677E85}" type="slidenum">
              <a:rPr lang="en-US" smtClean="0"/>
              <a:t>‹#›</a:t>
            </a:fld>
            <a:endParaRPr lang="en-US"/>
          </a:p>
        </p:txBody>
      </p:sp>
    </p:spTree>
    <p:extLst>
      <p:ext uri="{BB962C8B-B14F-4D97-AF65-F5344CB8AC3E}">
        <p14:creationId xmlns:p14="http://schemas.microsoft.com/office/powerpoint/2010/main" val="14044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1DAAA-7761-40BA-8B08-25E2BE6D063B}" type="datetime1">
              <a:rPr lang="en-US" smtClean="0"/>
              <a:t>3/29/2021</a:t>
            </a:fld>
            <a:endParaRPr lang="en-US"/>
          </a:p>
        </p:txBody>
      </p:sp>
      <p:sp>
        <p:nvSpPr>
          <p:cNvPr id="3" name="Footer Placeholder 2"/>
          <p:cNvSpPr>
            <a:spLocks noGrp="1"/>
          </p:cNvSpPr>
          <p:nvPr>
            <p:ph type="ftr" sz="quarter" idx="11"/>
          </p:nvPr>
        </p:nvSpPr>
        <p:spPr/>
        <p:txBody>
          <a:bodyPr/>
          <a:lstStyle/>
          <a:p>
            <a:r>
              <a:rPr lang="en-US"/>
              <a:t>March 24, 2017</a:t>
            </a:r>
          </a:p>
        </p:txBody>
      </p:sp>
      <p:sp>
        <p:nvSpPr>
          <p:cNvPr id="4" name="Slide Number Placeholder 3"/>
          <p:cNvSpPr>
            <a:spLocks noGrp="1"/>
          </p:cNvSpPr>
          <p:nvPr>
            <p:ph type="sldNum" sz="quarter" idx="12"/>
          </p:nvPr>
        </p:nvSpPr>
        <p:spPr/>
        <p:txBody>
          <a:bodyPr/>
          <a:lstStyle/>
          <a:p>
            <a:fld id="{4D6E66FC-A843-4972-9EA6-6311F6677E85}" type="slidenum">
              <a:rPr lang="en-US" smtClean="0"/>
              <a:t>‹#›</a:t>
            </a:fld>
            <a:endParaRPr lang="en-US"/>
          </a:p>
        </p:txBody>
      </p:sp>
    </p:spTree>
    <p:extLst>
      <p:ext uri="{BB962C8B-B14F-4D97-AF65-F5344CB8AC3E}">
        <p14:creationId xmlns:p14="http://schemas.microsoft.com/office/powerpoint/2010/main" val="201912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BFDA2D1-8FCC-4CEA-B39C-C7C9626D7A04}" type="datetime1">
              <a:rPr lang="en-US" smtClean="0"/>
              <a:t>3/29/2021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March 24, 2017</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D6E66FC-A843-4972-9EA6-6311F6677E85}" type="slidenum">
              <a:rPr lang="en-US" smtClean="0"/>
              <a:t>‹#›</a:t>
            </a:fld>
            <a:endParaRPr lang="en-US"/>
          </a:p>
        </p:txBody>
      </p:sp>
    </p:spTree>
    <p:extLst>
      <p:ext uri="{BB962C8B-B14F-4D97-AF65-F5344CB8AC3E}">
        <p14:creationId xmlns:p14="http://schemas.microsoft.com/office/powerpoint/2010/main" val="271662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8B347B-D673-45F8-8FD7-8700E641FA54}" type="datetime1">
              <a:rPr lang="en-US" smtClean="0"/>
              <a:t>3/29/2021</a:t>
            </a:fld>
            <a:endParaRPr lang="en-US"/>
          </a:p>
        </p:txBody>
      </p:sp>
      <p:sp>
        <p:nvSpPr>
          <p:cNvPr id="6" name="Footer Placeholder 5"/>
          <p:cNvSpPr>
            <a:spLocks noGrp="1"/>
          </p:cNvSpPr>
          <p:nvPr>
            <p:ph type="ftr" sz="quarter" idx="11"/>
          </p:nvPr>
        </p:nvSpPr>
        <p:spPr/>
        <p:txBody>
          <a:bodyPr/>
          <a:lstStyle/>
          <a:p>
            <a:r>
              <a:rPr lang="en-US"/>
              <a:t>March 24, 2017</a:t>
            </a:r>
            <a:endParaRPr lang="en-US" dirty="0"/>
          </a:p>
        </p:txBody>
      </p:sp>
      <p:sp>
        <p:nvSpPr>
          <p:cNvPr id="7" name="Slide Number Placeholder 6"/>
          <p:cNvSpPr>
            <a:spLocks noGrp="1"/>
          </p:cNvSpPr>
          <p:nvPr>
            <p:ph type="sldNum" sz="quarter" idx="12"/>
          </p:nvPr>
        </p:nvSpPr>
        <p:spPr/>
        <p:txBody>
          <a:bodyPr/>
          <a:lstStyle/>
          <a:p>
            <a:fld id="{4D6E66FC-A843-4972-9EA6-6311F6677E85}" type="slidenum">
              <a:rPr lang="en-US" smtClean="0"/>
              <a:t>‹#›</a:t>
            </a:fld>
            <a:endParaRPr lang="en-US"/>
          </a:p>
        </p:txBody>
      </p:sp>
    </p:spTree>
    <p:extLst>
      <p:ext uri="{BB962C8B-B14F-4D97-AF65-F5344CB8AC3E}">
        <p14:creationId xmlns:p14="http://schemas.microsoft.com/office/powerpoint/2010/main" val="231094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40F56798-CEAF-4EF9-A1E9-641B4AD20651}" type="datetime1">
              <a:rPr lang="en-US" smtClean="0"/>
              <a:t>3/29/2021</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March 24, 2017</a:t>
            </a: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4D6E66FC-A843-4972-9EA6-6311F6677E85}" type="slidenum">
              <a:rPr lang="en-US" smtClean="0"/>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737470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rossmont.edu/academics/programs-departments/cvt/pdfdocs/CVTE%20Equiv%2017.18.pdf"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grossmont.edu/student-services/offices-and-services/health-services/default.aspx"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rossmont.edu/academics/schedulecatalog/fall1718Catalog/2017-2018-Catalog-part5.pdf" TargetMode="External"/><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www.caahep.org/"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www.grossomont.edu/f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ardms.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rdms.org/" TargetMode="External"/><Relationship Id="rId2" Type="http://schemas.openxmlformats.org/officeDocument/2006/relationships/hyperlink" Target="http://www.grossmont.edu/cvt" TargetMode="External"/><Relationship Id="rId1" Type="http://schemas.openxmlformats.org/officeDocument/2006/relationships/slideLayout" Target="../slideLayouts/slideLayout2.xml"/><Relationship Id="rId5" Type="http://schemas.openxmlformats.org/officeDocument/2006/relationships/hyperlink" Target="http://www.youtube.com/watch?v=W-SJxeMInDM" TargetMode="External"/><Relationship Id="rId4" Type="http://schemas.openxmlformats.org/officeDocument/2006/relationships/hyperlink" Target="http://www.cci-onlin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youtu.be/dFoTiqVZcL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yzxSrLa1d0g"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7TWu0_Gklzo"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www.youtube.com/watch?v=TbWN3Uo3_c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youtube.com/watch?v=W-SJxeMInDM"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947420-8656-42A9-9DA9-245B88A63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 b="1776"/>
          <a:stretch/>
        </p:blipFill>
        <p:spPr>
          <a:xfrm>
            <a:off x="334899" y="641102"/>
            <a:ext cx="5623298" cy="3465902"/>
          </a:xfrm>
          <a:prstGeom prst="rect">
            <a:avLst/>
          </a:prstGeom>
        </p:spPr>
      </p:pic>
      <p:grpSp>
        <p:nvGrpSpPr>
          <p:cNvPr id="13" name="Group 12">
            <a:extLst>
              <a:ext uri="{FF2B5EF4-FFF2-40B4-BE49-F238E27FC236}">
                <a16:creationId xmlns:a16="http://schemas.microsoft.com/office/drawing/2014/main" id="{3EDCB678-C2D8-4BDE-8C5C-EB3F5C2D4A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899" y="453643"/>
            <a:ext cx="8474201" cy="5936922"/>
            <a:chOff x="446533" y="453643"/>
            <a:chExt cx="11298934" cy="5936922"/>
          </a:xfrm>
        </p:grpSpPr>
        <p:sp>
          <p:nvSpPr>
            <p:cNvPr id="14" name="Rectangle 13">
              <a:extLst>
                <a:ext uri="{FF2B5EF4-FFF2-40B4-BE49-F238E27FC236}">
                  <a16:creationId xmlns:a16="http://schemas.microsoft.com/office/drawing/2014/main" id="{1ADB92F8-7CF1-477E-B2A7-434C9AE81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518A98A-58BC-4FE3-8C53-051F76ADB8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F14BA49-8F37-4227-A26D-244075560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03DDB03-0C94-4C08-AEA0-78C550A0A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435893" y="4334837"/>
            <a:ext cx="8245162" cy="1140874"/>
          </a:xfrm>
        </p:spPr>
        <p:txBody>
          <a:bodyPr>
            <a:normAutofit/>
          </a:bodyPr>
          <a:lstStyle/>
          <a:p>
            <a:pPr>
              <a:lnSpc>
                <a:spcPct val="90000"/>
              </a:lnSpc>
            </a:pPr>
            <a:r>
              <a:rPr lang="en-US">
                <a:solidFill>
                  <a:schemeClr val="bg1"/>
                </a:solidFill>
              </a:rPr>
              <a:t>Cardiovascular Technology Program Preview</a:t>
            </a:r>
          </a:p>
        </p:txBody>
      </p:sp>
      <p:sp>
        <p:nvSpPr>
          <p:cNvPr id="3" name="Subtitle 2"/>
          <p:cNvSpPr>
            <a:spLocks noGrp="1"/>
          </p:cNvSpPr>
          <p:nvPr>
            <p:ph type="subTitle" idx="1"/>
          </p:nvPr>
        </p:nvSpPr>
        <p:spPr>
          <a:xfrm>
            <a:off x="435895" y="5475712"/>
            <a:ext cx="8245160" cy="590321"/>
          </a:xfrm>
        </p:spPr>
        <p:txBody>
          <a:bodyPr>
            <a:normAutofit/>
          </a:bodyPr>
          <a:lstStyle/>
          <a:p>
            <a:pPr>
              <a:lnSpc>
                <a:spcPct val="90000"/>
              </a:lnSpc>
            </a:pPr>
            <a:r>
              <a:rPr lang="en-US" sz="1200">
                <a:solidFill>
                  <a:schemeClr val="bg1"/>
                </a:solidFill>
              </a:rPr>
              <a:t>Liz Barrow, BA, RCIS, CEPS</a:t>
            </a:r>
          </a:p>
          <a:p>
            <a:pPr>
              <a:lnSpc>
                <a:spcPct val="90000"/>
              </a:lnSpc>
            </a:pPr>
            <a:r>
              <a:rPr lang="en-US" sz="1200">
                <a:solidFill>
                  <a:schemeClr val="bg1"/>
                </a:solidFill>
              </a:rPr>
              <a:t>Program Director</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037" r="11119"/>
          <a:stretch/>
        </p:blipFill>
        <p:spPr>
          <a:xfrm>
            <a:off x="6027180" y="641102"/>
            <a:ext cx="2776826" cy="3465902"/>
          </a:xfrm>
          <a:prstGeom prst="rect">
            <a:avLst/>
          </a:prstGeom>
          <a:solidFill>
            <a:srgbClr val="000000">
              <a:shade val="95000"/>
            </a:srgbClr>
          </a:solidFill>
        </p:spPr>
      </p:pic>
      <p:sp>
        <p:nvSpPr>
          <p:cNvPr id="5" name="Footer Placeholder 4"/>
          <p:cNvSpPr>
            <a:spLocks noGrp="1"/>
          </p:cNvSpPr>
          <p:nvPr>
            <p:ph type="ftr" sz="quarter" idx="11"/>
          </p:nvPr>
        </p:nvSpPr>
        <p:spPr>
          <a:xfrm>
            <a:off x="435894" y="5951811"/>
            <a:ext cx="5187907" cy="365125"/>
          </a:xfrm>
        </p:spPr>
        <p:txBody>
          <a:bodyPr>
            <a:normAutofit/>
          </a:bodyPr>
          <a:lstStyle/>
          <a:p>
            <a:pPr>
              <a:spcAft>
                <a:spcPts val="600"/>
              </a:spcAft>
            </a:pPr>
            <a:r>
              <a:rPr lang="en-US" dirty="0"/>
              <a:t>August 3, 2020</a:t>
            </a:r>
          </a:p>
        </p:txBody>
      </p:sp>
    </p:spTree>
    <p:extLst>
      <p:ext uri="{BB962C8B-B14F-4D97-AF65-F5344CB8AC3E}">
        <p14:creationId xmlns:p14="http://schemas.microsoft.com/office/powerpoint/2010/main" val="42284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sign on the side of a building&#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1291" r="5" b="5"/>
          <a:stretch/>
        </p:blipFill>
        <p:spPr>
          <a:xfrm>
            <a:off x="20" y="2"/>
            <a:ext cx="3433684" cy="2608957"/>
          </a:xfrm>
          <a:prstGeom prst="rect">
            <a:avLst/>
          </a:prstGeom>
        </p:spPr>
      </p:pic>
      <p:sp>
        <p:nvSpPr>
          <p:cNvPr id="31" name="Rectangle 22">
            <a:extLst>
              <a:ext uri="{FF2B5EF4-FFF2-40B4-BE49-F238E27FC236}">
                <a16:creationId xmlns:a16="http://schemas.microsoft.com/office/drawing/2014/main" id="{B1ACEF87-056E-4E77-899B-9E9A04E9B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2054"/>
            <a:ext cx="3432475" cy="4235946"/>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8150" y="3066617"/>
            <a:ext cx="2559050" cy="897047"/>
          </a:xfrm>
        </p:spPr>
        <p:txBody>
          <a:bodyPr anchor="ctr">
            <a:normAutofit/>
          </a:bodyPr>
          <a:lstStyle/>
          <a:p>
            <a:pPr>
              <a:lnSpc>
                <a:spcPct val="90000"/>
              </a:lnSpc>
            </a:pPr>
            <a:r>
              <a:rPr lang="en-US">
                <a:solidFill>
                  <a:srgbClr val="FFFFFF"/>
                </a:solidFill>
              </a:rPr>
              <a:t>CVT Program</a:t>
            </a:r>
          </a:p>
        </p:txBody>
      </p:sp>
      <p:sp>
        <p:nvSpPr>
          <p:cNvPr id="3" name="Content Placeholder 2"/>
          <p:cNvSpPr>
            <a:spLocks noGrp="1"/>
          </p:cNvSpPr>
          <p:nvPr>
            <p:ph idx="1"/>
          </p:nvPr>
        </p:nvSpPr>
        <p:spPr>
          <a:xfrm>
            <a:off x="435894" y="4102059"/>
            <a:ext cx="2561306" cy="2273340"/>
          </a:xfrm>
        </p:spPr>
        <p:txBody>
          <a:bodyPr>
            <a:normAutofit/>
          </a:bodyPr>
          <a:lstStyle/>
          <a:p>
            <a:r>
              <a:rPr lang="en-US">
                <a:solidFill>
                  <a:srgbClr val="FFFFFF"/>
                </a:solidFill>
              </a:rPr>
              <a:t>2000+ graduates</a:t>
            </a:r>
          </a:p>
          <a:p>
            <a:r>
              <a:rPr lang="en-US">
                <a:solidFill>
                  <a:srgbClr val="FFFFFF"/>
                </a:solidFill>
              </a:rPr>
              <a:t>Instructors are graduates</a:t>
            </a:r>
          </a:p>
          <a:p>
            <a:r>
              <a:rPr lang="en-US">
                <a:solidFill>
                  <a:srgbClr val="FFFFFF"/>
                </a:solidFill>
              </a:rPr>
              <a:t>Local clinical sites</a:t>
            </a:r>
          </a:p>
        </p:txBody>
      </p:sp>
      <p:sp>
        <p:nvSpPr>
          <p:cNvPr id="7" name="Footer Placeholder 6"/>
          <p:cNvSpPr>
            <a:spLocks noGrp="1"/>
          </p:cNvSpPr>
          <p:nvPr>
            <p:ph type="ftr" sz="quarter" idx="11"/>
          </p:nvPr>
        </p:nvSpPr>
        <p:spPr>
          <a:xfrm>
            <a:off x="435894" y="6256611"/>
            <a:ext cx="2567655" cy="365125"/>
          </a:xfrm>
        </p:spPr>
        <p:txBody>
          <a:bodyPr>
            <a:normAutofit/>
          </a:bodyPr>
          <a:lstStyle/>
          <a:p>
            <a:pPr>
              <a:spcAft>
                <a:spcPts val="600"/>
              </a:spcAft>
            </a:pPr>
            <a:r>
              <a:rPr lang="en-US"/>
              <a:t>March 24, 2017</a:t>
            </a:r>
          </a:p>
        </p:txBody>
      </p:sp>
      <p:pic>
        <p:nvPicPr>
          <p:cNvPr id="6" name="Picture 5" descr="A sign on the side of the street&#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r="2" b="1795"/>
          <a:stretch/>
        </p:blipFill>
        <p:spPr>
          <a:xfrm>
            <a:off x="3433702" y="2652060"/>
            <a:ext cx="5710298" cy="4205938"/>
          </a:xfrm>
          <a:prstGeom prst="rect">
            <a:avLst/>
          </a:prstGeom>
        </p:spPr>
      </p:pic>
      <p:sp>
        <p:nvSpPr>
          <p:cNvPr id="32" name="Rectangle 24">
            <a:extLst>
              <a:ext uri="{FF2B5EF4-FFF2-40B4-BE49-F238E27FC236}">
                <a16:creationId xmlns:a16="http://schemas.microsoft.com/office/drawing/2014/main" id="{DD0C6C3A-73B1-4E33-AD0D-8BCD35B71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7887" y="-460"/>
            <a:ext cx="6858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close up of a sign&#10;&#10;Description automatically generated">
            <a:extLst>
              <a:ext uri="{FF2B5EF4-FFF2-40B4-BE49-F238E27FC236}">
                <a16:creationId xmlns:a16="http://schemas.microsoft.com/office/drawing/2014/main" id="{6FD461D4-AF51-4DD4-ABD4-1D9C475E8716}"/>
              </a:ext>
            </a:extLst>
          </p:cNvPr>
          <p:cNvPicPr>
            <a:picLocks noChangeAspect="1"/>
          </p:cNvPicPr>
          <p:nvPr/>
        </p:nvPicPr>
        <p:blipFill rotWithShape="1">
          <a:blip r:embed="rId4">
            <a:extLst>
              <a:ext uri="{28A0092B-C50C-407E-A947-70E740481C1C}">
                <a14:useLocalDpi xmlns:a14="http://schemas.microsoft.com/office/drawing/2010/main" val="0"/>
              </a:ext>
            </a:extLst>
          </a:blip>
          <a:srcRect l="5213" r="-3" b="-3"/>
          <a:stretch/>
        </p:blipFill>
        <p:spPr>
          <a:xfrm>
            <a:off x="3466467" y="1"/>
            <a:ext cx="5677533" cy="2560620"/>
          </a:xfrm>
          <a:prstGeom prst="rect">
            <a:avLst/>
          </a:prstGeom>
        </p:spPr>
      </p:pic>
      <p:sp>
        <p:nvSpPr>
          <p:cNvPr id="33" name="Rectangle 26">
            <a:extLst>
              <a:ext uri="{FF2B5EF4-FFF2-40B4-BE49-F238E27FC236}">
                <a16:creationId xmlns:a16="http://schemas.microsoft.com/office/drawing/2014/main" id="{303022F3-BFF5-4104-AE9A-399949DAF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560620"/>
            <a:ext cx="9141714"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0388201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F6F0FA2-8507-4917-AE55-639B2CB72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2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B029887-747B-4B63-A5EF-FE961029A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379" y="0"/>
            <a:ext cx="5678284" cy="6858000"/>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903530" y="457280"/>
            <a:ext cx="4800275" cy="1431399"/>
          </a:xfrm>
        </p:spPr>
        <p:txBody>
          <a:bodyPr anchor="ctr">
            <a:normAutofit/>
          </a:bodyPr>
          <a:lstStyle/>
          <a:p>
            <a:r>
              <a:rPr lang="en-US">
                <a:solidFill>
                  <a:srgbClr val="FFFFFF"/>
                </a:solidFill>
              </a:rPr>
              <a:t>Prerequisites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58" r="-2" b="12269"/>
          <a:stretch/>
        </p:blipFill>
        <p:spPr>
          <a:xfrm>
            <a:off x="-5105" y="10"/>
            <a:ext cx="3423254" cy="224739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111" r="19687" b="2"/>
          <a:stretch/>
        </p:blipFill>
        <p:spPr>
          <a:xfrm>
            <a:off x="-5105" y="2321380"/>
            <a:ext cx="1684350" cy="221271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7" b="2627"/>
          <a:stretch/>
        </p:blipFill>
        <p:spPr>
          <a:xfrm>
            <a:off x="1747821" y="2321380"/>
            <a:ext cx="1670326" cy="221271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8292" r="-2" b="11874"/>
          <a:stretch/>
        </p:blipFill>
        <p:spPr>
          <a:xfrm>
            <a:off x="-5106" y="4608070"/>
            <a:ext cx="3423254" cy="2249470"/>
          </a:xfrm>
          <a:prstGeom prst="rect">
            <a:avLst/>
          </a:prstGeom>
        </p:spPr>
      </p:pic>
      <p:sp>
        <p:nvSpPr>
          <p:cNvPr id="3" name="Content Placeholder 2"/>
          <p:cNvSpPr>
            <a:spLocks noGrp="1"/>
          </p:cNvSpPr>
          <p:nvPr>
            <p:ph idx="1"/>
          </p:nvPr>
        </p:nvSpPr>
        <p:spPr>
          <a:xfrm>
            <a:off x="3905692" y="2194526"/>
            <a:ext cx="4798159" cy="4180873"/>
          </a:xfrm>
        </p:spPr>
        <p:txBody>
          <a:bodyPr>
            <a:normAutofit/>
          </a:bodyPr>
          <a:lstStyle/>
          <a:p>
            <a:r>
              <a:rPr lang="en-US">
                <a:solidFill>
                  <a:srgbClr val="FFFFFF"/>
                </a:solidFill>
              </a:rPr>
              <a:t>High School Graduate (or higher degree)</a:t>
            </a:r>
          </a:p>
          <a:p>
            <a:r>
              <a:rPr lang="en-US">
                <a:solidFill>
                  <a:srgbClr val="FFFFFF"/>
                </a:solidFill>
              </a:rPr>
              <a:t>Chemistry 115 (or equivalent)</a:t>
            </a:r>
          </a:p>
          <a:p>
            <a:r>
              <a:rPr lang="en-US">
                <a:solidFill>
                  <a:srgbClr val="FFFFFF"/>
                </a:solidFill>
              </a:rPr>
              <a:t>Anatomy &amp; Physiology</a:t>
            </a:r>
          </a:p>
          <a:p>
            <a:pPr lvl="1"/>
            <a:r>
              <a:rPr lang="en-US">
                <a:solidFill>
                  <a:srgbClr val="FFFFFF"/>
                </a:solidFill>
              </a:rPr>
              <a:t>Biology 144/145 </a:t>
            </a:r>
            <a:r>
              <a:rPr lang="en-US" b="1" u="sng">
                <a:solidFill>
                  <a:srgbClr val="FFFFFF"/>
                </a:solidFill>
              </a:rPr>
              <a:t>OR</a:t>
            </a:r>
          </a:p>
          <a:p>
            <a:pPr lvl="1"/>
            <a:r>
              <a:rPr lang="en-US">
                <a:solidFill>
                  <a:srgbClr val="FFFFFF"/>
                </a:solidFill>
              </a:rPr>
              <a:t>Biology 140/141/141L</a:t>
            </a:r>
          </a:p>
          <a:p>
            <a:pPr lvl="1"/>
            <a:r>
              <a:rPr lang="en-US">
                <a:solidFill>
                  <a:srgbClr val="FFFFFF"/>
                </a:solidFill>
              </a:rPr>
              <a:t>(or equivalent)</a:t>
            </a:r>
          </a:p>
          <a:p>
            <a:r>
              <a:rPr lang="en-US">
                <a:solidFill>
                  <a:srgbClr val="FFFFFF"/>
                </a:solidFill>
              </a:rPr>
              <a:t>7-year recency rule</a:t>
            </a:r>
          </a:p>
          <a:p>
            <a:pPr lvl="1"/>
            <a:endParaRPr lang="en-US">
              <a:solidFill>
                <a:srgbClr val="FFFFFF"/>
              </a:solidFill>
            </a:endParaRPr>
          </a:p>
        </p:txBody>
      </p:sp>
      <p:sp>
        <p:nvSpPr>
          <p:cNvPr id="8" name="Footer Placeholder 7"/>
          <p:cNvSpPr>
            <a:spLocks noGrp="1"/>
          </p:cNvSpPr>
          <p:nvPr>
            <p:ph type="ftr" sz="quarter" idx="11"/>
          </p:nvPr>
        </p:nvSpPr>
        <p:spPr>
          <a:xfrm>
            <a:off x="3901274" y="6256611"/>
            <a:ext cx="2567656" cy="365125"/>
          </a:xfrm>
        </p:spPr>
        <p:txBody>
          <a:bodyPr>
            <a:normAutofit/>
          </a:bodyPr>
          <a:lstStyle/>
          <a:p>
            <a:pPr>
              <a:spcAft>
                <a:spcPts val="600"/>
              </a:spcAft>
            </a:pPr>
            <a:r>
              <a:rPr lang="en-US" dirty="0"/>
              <a:t>August 3, 2020</a:t>
            </a:r>
            <a:endParaRPr lang="en-US"/>
          </a:p>
        </p:txBody>
      </p:sp>
    </p:spTree>
    <p:extLst>
      <p:ext uri="{BB962C8B-B14F-4D97-AF65-F5344CB8AC3E}">
        <p14:creationId xmlns:p14="http://schemas.microsoft.com/office/powerpoint/2010/main" val="5144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Equivalency Grid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2057400"/>
            <a:ext cx="8931549" cy="2286000"/>
          </a:xfrm>
        </p:spPr>
      </p:pic>
      <p:sp>
        <p:nvSpPr>
          <p:cNvPr id="2" name="Footer Placeholder 1"/>
          <p:cNvSpPr>
            <a:spLocks noGrp="1"/>
          </p:cNvSpPr>
          <p:nvPr>
            <p:ph type="ftr" sz="quarter" idx="11"/>
          </p:nvPr>
        </p:nvSpPr>
        <p:spPr/>
        <p:txBody>
          <a:bodyPr/>
          <a:lstStyle/>
          <a:p>
            <a:r>
              <a:rPr lang="en-US" dirty="0"/>
              <a:t>Dec 5, 2017</a:t>
            </a:r>
          </a:p>
        </p:txBody>
      </p:sp>
      <p:sp>
        <p:nvSpPr>
          <p:cNvPr id="3" name="TextBox 2"/>
          <p:cNvSpPr txBox="1"/>
          <p:nvPr/>
        </p:nvSpPr>
        <p:spPr>
          <a:xfrm>
            <a:off x="152400" y="4648200"/>
            <a:ext cx="6705600" cy="369332"/>
          </a:xfrm>
          <a:prstGeom prst="rect">
            <a:avLst/>
          </a:prstGeom>
          <a:noFill/>
        </p:spPr>
        <p:txBody>
          <a:bodyPr wrap="square" rtlCol="0">
            <a:spAutoFit/>
          </a:bodyPr>
          <a:lstStyle/>
          <a:p>
            <a:r>
              <a:rPr lang="en-US" dirty="0">
                <a:solidFill>
                  <a:schemeClr val="accent1"/>
                </a:solidFill>
                <a:hlinkClick r:id="rId3"/>
              </a:rPr>
              <a:t>Click</a:t>
            </a:r>
            <a:r>
              <a:rPr lang="en-US" dirty="0">
                <a:solidFill>
                  <a:schemeClr val="accent1"/>
                </a:solidFill>
              </a:rPr>
              <a:t> to see full equivalency chart</a:t>
            </a:r>
          </a:p>
        </p:txBody>
      </p:sp>
    </p:spTree>
    <p:extLst>
      <p:ext uri="{BB962C8B-B14F-4D97-AF65-F5344CB8AC3E}">
        <p14:creationId xmlns:p14="http://schemas.microsoft.com/office/powerpoint/2010/main" val="90040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87043" y="702156"/>
            <a:ext cx="5418806" cy="1013800"/>
          </a:xfrm>
        </p:spPr>
        <p:txBody>
          <a:bodyPr vert="horz" lIns="91440" tIns="45720" rIns="91440" bIns="45720" rtlCol="0" anchor="b">
            <a:normAutofit/>
          </a:bodyPr>
          <a:lstStyle/>
          <a:p>
            <a:r>
              <a:rPr lang="en-US">
                <a:solidFill>
                  <a:schemeClr val="accent1"/>
                </a:solidFill>
              </a:rPr>
              <a:t>A Completed Application</a:t>
            </a:r>
          </a:p>
        </p:txBody>
      </p:sp>
      <p:grpSp>
        <p:nvGrpSpPr>
          <p:cNvPr id="20" name="Group 19">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21" name="Rectangle 20">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7114" r="20970" b="-2"/>
          <a:stretch/>
        </p:blipFill>
        <p:spPr>
          <a:xfrm>
            <a:off x="336549" y="600075"/>
            <a:ext cx="2762250" cy="5775325"/>
          </a:xfrm>
          <a:prstGeom prst="rect">
            <a:avLst/>
          </a:prstGeom>
        </p:spPr>
      </p:pic>
      <p:sp>
        <p:nvSpPr>
          <p:cNvPr id="3" name="Content Placeholder 2"/>
          <p:cNvSpPr>
            <a:spLocks noGrp="1"/>
          </p:cNvSpPr>
          <p:nvPr>
            <p:ph sz="half" idx="1"/>
          </p:nvPr>
        </p:nvSpPr>
        <p:spPr>
          <a:xfrm>
            <a:off x="3287044" y="1896533"/>
            <a:ext cx="5418806" cy="3962266"/>
          </a:xfrm>
        </p:spPr>
        <p:txBody>
          <a:bodyPr vert="horz" lIns="91440" tIns="45720" rIns="91440" bIns="45720" rtlCol="0" anchor="ctr">
            <a:normAutofit/>
          </a:bodyPr>
          <a:lstStyle/>
          <a:p>
            <a:pPr lvl="1"/>
            <a:r>
              <a:rPr lang="en-US" dirty="0"/>
              <a:t>Application form</a:t>
            </a:r>
          </a:p>
          <a:p>
            <a:pPr lvl="2"/>
            <a:r>
              <a:rPr lang="en-US" dirty="0"/>
              <a:t>(found on website)</a:t>
            </a:r>
          </a:p>
          <a:p>
            <a:pPr lvl="1"/>
            <a:r>
              <a:rPr lang="en-US" dirty="0"/>
              <a:t>Proof of HS diploma</a:t>
            </a:r>
          </a:p>
          <a:p>
            <a:pPr lvl="1"/>
            <a:r>
              <a:rPr lang="en-US" dirty="0"/>
              <a:t>Immunizations </a:t>
            </a:r>
          </a:p>
          <a:p>
            <a:pPr lvl="2"/>
            <a:r>
              <a:rPr lang="en-US" dirty="0"/>
              <a:t>(form on website)</a:t>
            </a:r>
          </a:p>
          <a:p>
            <a:pPr lvl="1"/>
            <a:r>
              <a:rPr lang="en-US" dirty="0"/>
              <a:t>Official transcripts of prerequisites</a:t>
            </a:r>
          </a:p>
          <a:p>
            <a:pPr lvl="2"/>
            <a:r>
              <a:rPr lang="en-US"/>
              <a:t>Note:  due to COVID transcripts will be accepted once campus is opened.</a:t>
            </a:r>
          </a:p>
          <a:p>
            <a:pPr lvl="1"/>
            <a:r>
              <a:rPr lang="en-US"/>
              <a:t>Course </a:t>
            </a:r>
            <a:r>
              <a:rPr lang="en-US" dirty="0"/>
              <a:t>descriptions if not from local colleges</a:t>
            </a:r>
          </a:p>
          <a:p>
            <a:endParaRPr lang="en-US" dirty="0"/>
          </a:p>
        </p:txBody>
      </p:sp>
      <p:sp>
        <p:nvSpPr>
          <p:cNvPr id="4" name="Footer Placeholder 3"/>
          <p:cNvSpPr>
            <a:spLocks noGrp="1"/>
          </p:cNvSpPr>
          <p:nvPr>
            <p:ph type="ftr" sz="quarter" idx="11"/>
          </p:nvPr>
        </p:nvSpPr>
        <p:spPr>
          <a:xfrm>
            <a:off x="3287043" y="5951811"/>
            <a:ext cx="3742406" cy="365125"/>
          </a:xfrm>
        </p:spPr>
        <p:txBody>
          <a:bodyPr vert="horz" lIns="91440" tIns="45720" rIns="91440" bIns="45720" rtlCol="0" anchor="ctr">
            <a:normAutofit/>
          </a:bodyPr>
          <a:lstStyle/>
          <a:p>
            <a:pPr defTabSz="457200">
              <a:spcAft>
                <a:spcPts val="600"/>
              </a:spcAft>
            </a:pPr>
            <a:r>
              <a:rPr lang="en-US" kern="1200" cap="all">
                <a:solidFill>
                  <a:schemeClr val="accent2"/>
                </a:solidFill>
                <a:latin typeface="+mn-lt"/>
                <a:ea typeface="+mn-ea"/>
                <a:cs typeface="+mn-cs"/>
              </a:rPr>
              <a:t>August 3, 2020</a:t>
            </a:r>
          </a:p>
        </p:txBody>
      </p:sp>
    </p:spTree>
    <p:extLst>
      <p:ext uri="{BB962C8B-B14F-4D97-AF65-F5344CB8AC3E}">
        <p14:creationId xmlns:p14="http://schemas.microsoft.com/office/powerpoint/2010/main" val="316942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Health Services</a:t>
            </a:r>
          </a:p>
        </p:txBody>
      </p:sp>
      <p:sp>
        <p:nvSpPr>
          <p:cNvPr id="3" name="Content Placeholder 2"/>
          <p:cNvSpPr>
            <a:spLocks noGrp="1"/>
          </p:cNvSpPr>
          <p:nvPr>
            <p:ph sz="half" idx="1"/>
          </p:nvPr>
        </p:nvSpPr>
        <p:spPr/>
        <p:txBody>
          <a:bodyPr>
            <a:normAutofit/>
          </a:bodyPr>
          <a:lstStyle/>
          <a:p>
            <a:r>
              <a:rPr lang="en-US" b="1" u="sng" dirty="0"/>
              <a:t>Grossmont College</a:t>
            </a:r>
          </a:p>
          <a:p>
            <a:pPr lvl="1"/>
            <a:r>
              <a:rPr lang="en-US" b="1" dirty="0"/>
              <a:t>Monday - Thursday:</a:t>
            </a:r>
            <a:endParaRPr lang="en-US" dirty="0"/>
          </a:p>
          <a:p>
            <a:pPr lvl="2"/>
            <a:r>
              <a:rPr lang="en-US" dirty="0"/>
              <a:t>9am-5pm</a:t>
            </a:r>
          </a:p>
          <a:p>
            <a:pPr lvl="1"/>
            <a:r>
              <a:rPr lang="en-US" b="1" dirty="0"/>
              <a:t>Friday:</a:t>
            </a:r>
            <a:endParaRPr lang="en-US" dirty="0"/>
          </a:p>
          <a:p>
            <a:pPr lvl="2"/>
            <a:r>
              <a:rPr lang="en-US" dirty="0"/>
              <a:t>9am-1pm</a:t>
            </a:r>
          </a:p>
          <a:p>
            <a:pPr lvl="1"/>
            <a:r>
              <a:rPr lang="en-US" b="1" dirty="0"/>
              <a:t>Located in Bldg 60-130 </a:t>
            </a:r>
            <a:endParaRPr lang="en-US" dirty="0"/>
          </a:p>
          <a:p>
            <a:pPr lvl="1"/>
            <a:r>
              <a:rPr lang="en-US" b="1" dirty="0"/>
              <a:t>619-644-7192</a:t>
            </a:r>
          </a:p>
          <a:p>
            <a:endParaRPr lang="en-US" b="1" dirty="0"/>
          </a:p>
          <a:p>
            <a:r>
              <a:rPr lang="en-US" sz="1400" b="1" i="1" dirty="0">
                <a:solidFill>
                  <a:schemeClr val="accent1"/>
                </a:solidFill>
                <a:hlinkClick r:id="rId2"/>
              </a:rPr>
              <a:t>Health Services Website</a:t>
            </a:r>
            <a:endParaRPr lang="en-US" sz="1400" i="1" dirty="0">
              <a:solidFill>
                <a:schemeClr val="accent1"/>
              </a:solidFill>
            </a:endParaRPr>
          </a:p>
          <a:p>
            <a:endParaRPr lang="en-US" dirty="0"/>
          </a:p>
        </p:txBody>
      </p:sp>
      <p:sp>
        <p:nvSpPr>
          <p:cNvPr id="4" name="Content Placeholder 3"/>
          <p:cNvSpPr>
            <a:spLocks noGrp="1"/>
          </p:cNvSpPr>
          <p:nvPr>
            <p:ph sz="half" idx="2"/>
          </p:nvPr>
        </p:nvSpPr>
        <p:spPr>
          <a:xfrm>
            <a:off x="4663282" y="1524000"/>
            <a:ext cx="3907662" cy="3657599"/>
          </a:xfrm>
        </p:spPr>
        <p:txBody>
          <a:bodyPr>
            <a:normAutofit/>
          </a:bodyPr>
          <a:lstStyle/>
          <a:p>
            <a:r>
              <a:rPr lang="en-US" b="1" u="sng" dirty="0"/>
              <a:t>East Region Public Health</a:t>
            </a:r>
          </a:p>
          <a:p>
            <a:pPr lvl="1"/>
            <a:r>
              <a:rPr lang="en-US" dirty="0"/>
              <a:t>367 N Magnolia Ave</a:t>
            </a:r>
          </a:p>
          <a:p>
            <a:pPr lvl="1"/>
            <a:r>
              <a:rPr lang="en-US" dirty="0"/>
              <a:t>Suite 101</a:t>
            </a:r>
          </a:p>
          <a:p>
            <a:pPr lvl="1"/>
            <a:r>
              <a:rPr lang="en-US" dirty="0"/>
              <a:t>El Cajon, CA </a:t>
            </a:r>
          </a:p>
          <a:p>
            <a:pPr lvl="1"/>
            <a:r>
              <a:rPr lang="en-US" dirty="0"/>
              <a:t>Phone: (619) 441-6500</a:t>
            </a:r>
          </a:p>
          <a:p>
            <a:endParaRPr lang="en-US" dirty="0"/>
          </a:p>
        </p:txBody>
      </p:sp>
      <p:sp>
        <p:nvSpPr>
          <p:cNvPr id="5" name="Footer Placeholder 4"/>
          <p:cNvSpPr>
            <a:spLocks noGrp="1"/>
          </p:cNvSpPr>
          <p:nvPr>
            <p:ph type="ftr" sz="quarter" idx="11"/>
          </p:nvPr>
        </p:nvSpPr>
        <p:spPr/>
        <p:txBody>
          <a:bodyPr/>
          <a:lstStyle/>
          <a:p>
            <a:r>
              <a:rPr lang="en-US" dirty="0"/>
              <a:t>November 1,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282" y="4800600"/>
            <a:ext cx="3226117" cy="1965491"/>
          </a:xfrm>
          <a:prstGeom prst="rect">
            <a:avLst/>
          </a:prstGeom>
          <a:ln>
            <a:noFill/>
          </a:ln>
          <a:effectLst>
            <a:softEdge rad="112500"/>
          </a:effectLst>
        </p:spPr>
      </p:pic>
    </p:spTree>
    <p:extLst>
      <p:ext uri="{BB962C8B-B14F-4D97-AF65-F5344CB8AC3E}">
        <p14:creationId xmlns:p14="http://schemas.microsoft.com/office/powerpoint/2010/main" val="144316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87043" y="702156"/>
            <a:ext cx="5418806" cy="1013800"/>
          </a:xfrm>
        </p:spPr>
        <p:txBody>
          <a:bodyPr vert="horz" lIns="91440" tIns="45720" rIns="91440" bIns="45720" rtlCol="0" anchor="b">
            <a:normAutofit/>
          </a:bodyPr>
          <a:lstStyle/>
          <a:p>
            <a:r>
              <a:rPr lang="en-US">
                <a:solidFill>
                  <a:schemeClr val="accent1"/>
                </a:solidFill>
              </a:rPr>
              <a:t>Application to Program</a:t>
            </a:r>
          </a:p>
        </p:txBody>
      </p:sp>
      <p:grpSp>
        <p:nvGrpSpPr>
          <p:cNvPr id="20" name="Group 19">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21" name="Rectangle 20">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3027" r="35525" b="-2"/>
          <a:stretch/>
        </p:blipFill>
        <p:spPr>
          <a:xfrm>
            <a:off x="336549" y="600075"/>
            <a:ext cx="2762250" cy="5775325"/>
          </a:xfrm>
          <a:prstGeom prst="rect">
            <a:avLst/>
          </a:prstGeom>
        </p:spPr>
      </p:pic>
      <p:sp>
        <p:nvSpPr>
          <p:cNvPr id="3" name="Content Placeholder 2"/>
          <p:cNvSpPr>
            <a:spLocks noGrp="1"/>
          </p:cNvSpPr>
          <p:nvPr>
            <p:ph sz="half" idx="1"/>
          </p:nvPr>
        </p:nvSpPr>
        <p:spPr>
          <a:xfrm>
            <a:off x="3287044" y="1896533"/>
            <a:ext cx="5418806" cy="3962266"/>
          </a:xfrm>
        </p:spPr>
        <p:txBody>
          <a:bodyPr vert="horz" lIns="91440" tIns="45720" rIns="91440" bIns="45720" rtlCol="0" anchor="ctr">
            <a:normAutofit/>
          </a:bodyPr>
          <a:lstStyle/>
          <a:p>
            <a:r>
              <a:rPr lang="en-US" dirty="0"/>
              <a:t>Open application period</a:t>
            </a:r>
          </a:p>
          <a:p>
            <a:r>
              <a:rPr lang="en-US" dirty="0"/>
              <a:t>Completed Application date/time stamped</a:t>
            </a:r>
          </a:p>
          <a:p>
            <a:r>
              <a:rPr lang="en-US" dirty="0"/>
              <a:t>Waitlist (on average 2 years)</a:t>
            </a:r>
          </a:p>
          <a:p>
            <a:endParaRPr lang="en-US" dirty="0"/>
          </a:p>
        </p:txBody>
      </p:sp>
      <p:sp>
        <p:nvSpPr>
          <p:cNvPr id="4" name="Footer Placeholder 3"/>
          <p:cNvSpPr>
            <a:spLocks noGrp="1"/>
          </p:cNvSpPr>
          <p:nvPr>
            <p:ph type="ftr" sz="quarter" idx="11"/>
          </p:nvPr>
        </p:nvSpPr>
        <p:spPr>
          <a:xfrm>
            <a:off x="3287043" y="5951811"/>
            <a:ext cx="3742406" cy="365125"/>
          </a:xfrm>
        </p:spPr>
        <p:txBody>
          <a:bodyPr vert="horz" lIns="91440" tIns="45720" rIns="91440" bIns="45720" rtlCol="0" anchor="ctr">
            <a:normAutofit/>
          </a:bodyPr>
          <a:lstStyle/>
          <a:p>
            <a:pPr defTabSz="457200">
              <a:spcAft>
                <a:spcPts val="600"/>
              </a:spcAft>
            </a:pPr>
            <a:r>
              <a:rPr lang="en-US" kern="1200" cap="all">
                <a:solidFill>
                  <a:schemeClr val="accent2"/>
                </a:solidFill>
                <a:latin typeface="+mn-lt"/>
                <a:ea typeface="+mn-ea"/>
                <a:cs typeface="+mn-cs"/>
              </a:rPr>
              <a:t>August 3, 2020</a:t>
            </a:r>
          </a:p>
        </p:txBody>
      </p:sp>
    </p:spTree>
    <p:extLst>
      <p:ext uri="{BB962C8B-B14F-4D97-AF65-F5344CB8AC3E}">
        <p14:creationId xmlns:p14="http://schemas.microsoft.com/office/powerpoint/2010/main" val="3824289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to College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0267" y="2227263"/>
            <a:ext cx="6471404" cy="3632200"/>
          </a:xfrm>
        </p:spPr>
      </p:pic>
      <p:sp>
        <p:nvSpPr>
          <p:cNvPr id="4" name="Footer Placeholder 3"/>
          <p:cNvSpPr>
            <a:spLocks noGrp="1"/>
          </p:cNvSpPr>
          <p:nvPr>
            <p:ph type="ftr" sz="quarter" idx="11"/>
          </p:nvPr>
        </p:nvSpPr>
        <p:spPr/>
        <p:txBody>
          <a:bodyPr/>
          <a:lstStyle/>
          <a:p>
            <a:r>
              <a:rPr lang="en-US"/>
              <a:t>March 24, 2017</a:t>
            </a:r>
          </a:p>
        </p:txBody>
      </p:sp>
      <p:sp>
        <p:nvSpPr>
          <p:cNvPr id="3" name="TextBox 2"/>
          <p:cNvSpPr txBox="1"/>
          <p:nvPr/>
        </p:nvSpPr>
        <p:spPr>
          <a:xfrm>
            <a:off x="1295400" y="6172200"/>
            <a:ext cx="6869112" cy="369332"/>
          </a:xfrm>
          <a:prstGeom prst="rect">
            <a:avLst/>
          </a:prstGeom>
          <a:noFill/>
        </p:spPr>
        <p:txBody>
          <a:bodyPr wrap="square" rtlCol="0">
            <a:spAutoFit/>
          </a:bodyPr>
          <a:lstStyle/>
          <a:p>
            <a:r>
              <a:rPr lang="en-US" dirty="0">
                <a:solidFill>
                  <a:schemeClr val="accent1"/>
                </a:solidFill>
              </a:rPr>
              <a:t>*Must enroll if you have not had classes in last two semesters</a:t>
            </a:r>
          </a:p>
        </p:txBody>
      </p:sp>
    </p:spTree>
    <p:extLst>
      <p:ext uri="{BB962C8B-B14F-4D97-AF65-F5344CB8AC3E}">
        <p14:creationId xmlns:p14="http://schemas.microsoft.com/office/powerpoint/2010/main" val="2985816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9111FD-C8B7-46BE-81E6-737C9EDF0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470" r="24358" b="-1"/>
          <a:stretch/>
        </p:blipFill>
        <p:spPr>
          <a:xfrm>
            <a:off x="20" y="10"/>
            <a:ext cx="6284832" cy="6857990"/>
          </a:xfrm>
          <a:prstGeom prst="rect">
            <a:avLst/>
          </a:prstGeom>
        </p:spPr>
      </p:pic>
      <p:grpSp>
        <p:nvGrpSpPr>
          <p:cNvPr id="13" name="Group 12">
            <a:extLst>
              <a:ext uri="{FF2B5EF4-FFF2-40B4-BE49-F238E27FC236}">
                <a16:creationId xmlns:a16="http://schemas.microsoft.com/office/drawing/2014/main" id="{88D6630A-4CFE-4F25-BEB6-77F1F5D0C7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0" y="457200"/>
            <a:ext cx="5630313" cy="5935132"/>
            <a:chOff x="438067" y="457200"/>
            <a:chExt cx="7507083" cy="5935132"/>
          </a:xfrm>
        </p:grpSpPr>
        <p:sp>
          <p:nvSpPr>
            <p:cNvPr id="14" name="Rectangle 13">
              <a:extLst>
                <a:ext uri="{FF2B5EF4-FFF2-40B4-BE49-F238E27FC236}">
                  <a16:creationId xmlns:a16="http://schemas.microsoft.com/office/drawing/2014/main" id="{DBC43C95-B0F9-41DE-B5B8-434CAF0EE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A62DA4F-8ABA-48D4-A6BE-A1E7079691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63194B9-DEEA-46E5-A95F-6D9BD1F4F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38150" y="1006956"/>
            <a:ext cx="5410200" cy="1372177"/>
          </a:xfrm>
        </p:spPr>
        <p:txBody>
          <a:bodyPr anchor="ctr">
            <a:normAutofit/>
          </a:bodyPr>
          <a:lstStyle/>
          <a:p>
            <a:r>
              <a:rPr lang="en-US" dirty="0"/>
              <a:t>Seating a CVT Class</a:t>
            </a:r>
          </a:p>
        </p:txBody>
      </p:sp>
      <p:sp>
        <p:nvSpPr>
          <p:cNvPr id="3" name="Content Placeholder 2"/>
          <p:cNvSpPr>
            <a:spLocks noGrp="1"/>
          </p:cNvSpPr>
          <p:nvPr>
            <p:ph idx="1"/>
          </p:nvPr>
        </p:nvSpPr>
        <p:spPr>
          <a:xfrm>
            <a:off x="435894" y="2438399"/>
            <a:ext cx="5412455" cy="3564467"/>
          </a:xfrm>
        </p:spPr>
        <p:txBody>
          <a:bodyPr>
            <a:normAutofit/>
          </a:bodyPr>
          <a:lstStyle/>
          <a:p>
            <a:r>
              <a:rPr lang="en-US">
                <a:solidFill>
                  <a:schemeClr val="bg1"/>
                </a:solidFill>
              </a:rPr>
              <a:t>Seat a new class of students each fall semester </a:t>
            </a:r>
          </a:p>
          <a:p>
            <a:r>
              <a:rPr lang="en-US">
                <a:solidFill>
                  <a:schemeClr val="bg1"/>
                </a:solidFill>
              </a:rPr>
              <a:t>February/March applicants on waitlist are contacted and invited</a:t>
            </a:r>
          </a:p>
          <a:p>
            <a:r>
              <a:rPr lang="en-US">
                <a:solidFill>
                  <a:schemeClr val="bg1"/>
                </a:solidFill>
              </a:rPr>
              <a:t>March class is seated</a:t>
            </a:r>
          </a:p>
          <a:p>
            <a:r>
              <a:rPr lang="en-US">
                <a:solidFill>
                  <a:schemeClr val="bg1"/>
                </a:solidFill>
              </a:rPr>
              <a:t>May Orientation</a:t>
            </a:r>
          </a:p>
          <a:p>
            <a:r>
              <a:rPr lang="en-US">
                <a:solidFill>
                  <a:schemeClr val="bg1"/>
                </a:solidFill>
              </a:rPr>
              <a:t>Student Packet due in July</a:t>
            </a:r>
          </a:p>
          <a:p>
            <a:r>
              <a:rPr lang="en-US">
                <a:solidFill>
                  <a:schemeClr val="bg1"/>
                </a:solidFill>
              </a:rPr>
              <a:t>Program begins in August</a:t>
            </a:r>
          </a:p>
        </p:txBody>
      </p:sp>
      <p:sp>
        <p:nvSpPr>
          <p:cNvPr id="5" name="Footer Placeholder 4"/>
          <p:cNvSpPr>
            <a:spLocks noGrp="1"/>
          </p:cNvSpPr>
          <p:nvPr>
            <p:ph type="ftr" sz="quarter" idx="11"/>
          </p:nvPr>
        </p:nvSpPr>
        <p:spPr>
          <a:xfrm>
            <a:off x="435894" y="5884078"/>
            <a:ext cx="5412456" cy="365125"/>
          </a:xfrm>
        </p:spPr>
        <p:txBody>
          <a:bodyPr>
            <a:normAutofit/>
          </a:bodyPr>
          <a:lstStyle/>
          <a:p>
            <a:pPr>
              <a:spcAft>
                <a:spcPts val="600"/>
              </a:spcAft>
            </a:pPr>
            <a:r>
              <a:rPr lang="en-US" dirty="0"/>
              <a:t>August 3, 2020</a:t>
            </a:r>
            <a:endParaRPr lang="en-US"/>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0405" r="17034"/>
          <a:stretch/>
        </p:blipFill>
        <p:spPr>
          <a:xfrm>
            <a:off x="6280147" y="10"/>
            <a:ext cx="2863852" cy="6857990"/>
          </a:xfrm>
          <a:prstGeom prst="rect">
            <a:avLst/>
          </a:prstGeom>
        </p:spPr>
      </p:pic>
      <p:sp>
        <p:nvSpPr>
          <p:cNvPr id="18" name="Rectangle 17">
            <a:extLst>
              <a:ext uri="{FF2B5EF4-FFF2-40B4-BE49-F238E27FC236}">
                <a16:creationId xmlns:a16="http://schemas.microsoft.com/office/drawing/2014/main" id="{110BBF6D-0451-4B2A-9D68-17DB4CFD5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1340" y="-460"/>
            <a:ext cx="6858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43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Ed 24-26 Units</a:t>
            </a:r>
          </a:p>
        </p:txBody>
      </p:sp>
      <p:sp>
        <p:nvSpPr>
          <p:cNvPr id="3" name="Content Placeholder 2"/>
          <p:cNvSpPr>
            <a:spLocks noGrp="1"/>
          </p:cNvSpPr>
          <p:nvPr>
            <p:ph idx="1"/>
          </p:nvPr>
        </p:nvSpPr>
        <p:spPr>
          <a:xfrm>
            <a:off x="1463040" y="2119257"/>
            <a:ext cx="6196405" cy="2605143"/>
          </a:xfrm>
        </p:spPr>
        <p:txBody>
          <a:bodyPr>
            <a:normAutofit/>
          </a:bodyPr>
          <a:lstStyle/>
          <a:p>
            <a:r>
              <a:rPr lang="en-US"/>
              <a:t>Area A – Language and Rationality (9 units)</a:t>
            </a:r>
          </a:p>
          <a:p>
            <a:r>
              <a:rPr lang="en-US"/>
              <a:t>Area B – Natural Sciences (7 units)</a:t>
            </a:r>
          </a:p>
          <a:p>
            <a:r>
              <a:rPr lang="en-US"/>
              <a:t>Area C – Humanities (3 units)</a:t>
            </a:r>
          </a:p>
          <a:p>
            <a:r>
              <a:rPr lang="en-US"/>
              <a:t>Area D – Social Sciences (3 units)</a:t>
            </a:r>
          </a:p>
          <a:p>
            <a:r>
              <a:rPr lang="en-US"/>
              <a:t>Area E – Fitness/Wellness (2 courses, 1-2 units each)</a:t>
            </a:r>
            <a:endParaRPr lang="en-US" dirty="0"/>
          </a:p>
        </p:txBody>
      </p:sp>
      <p:sp>
        <p:nvSpPr>
          <p:cNvPr id="5" name="Footer Placeholder 4"/>
          <p:cNvSpPr>
            <a:spLocks noGrp="1"/>
          </p:cNvSpPr>
          <p:nvPr>
            <p:ph type="ftr" sz="quarter" idx="11"/>
          </p:nvPr>
        </p:nvSpPr>
        <p:spPr/>
        <p:txBody>
          <a:bodyPr/>
          <a:lstStyle/>
          <a:p>
            <a:r>
              <a:rPr lang="en-US"/>
              <a:t>March 24, 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4485779"/>
            <a:ext cx="3128963" cy="1648593"/>
          </a:xfrm>
          <a:prstGeom prst="rect">
            <a:avLst/>
          </a:prstGeom>
        </p:spPr>
      </p:pic>
    </p:spTree>
    <p:extLst>
      <p:ext uri="{BB962C8B-B14F-4D97-AF65-F5344CB8AC3E}">
        <p14:creationId xmlns:p14="http://schemas.microsoft.com/office/powerpoint/2010/main" val="2811032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9091" r="19091"/>
          <a:stretch/>
        </p:blipFill>
        <p:spPr>
          <a:xfrm>
            <a:off x="20" y="10"/>
            <a:ext cx="9143980" cy="6857990"/>
          </a:xfrm>
          <a:prstGeom prst="rect">
            <a:avLst/>
          </a:prstGeom>
        </p:spPr>
      </p:pic>
      <p:grpSp>
        <p:nvGrpSpPr>
          <p:cNvPr id="20" name="Group 19">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0" y="457200"/>
            <a:ext cx="5630313" cy="5935132"/>
            <a:chOff x="438067" y="457200"/>
            <a:chExt cx="7507083" cy="5935132"/>
          </a:xfrm>
        </p:grpSpPr>
        <p:sp>
          <p:nvSpPr>
            <p:cNvPr id="21" name="Rectangle 20">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38150" y="1006956"/>
            <a:ext cx="5410200" cy="1372177"/>
          </a:xfrm>
        </p:spPr>
        <p:txBody>
          <a:bodyPr vert="horz" lIns="91440" tIns="45720" rIns="91440" bIns="45720" rtlCol="0" anchor="ctr">
            <a:normAutofit/>
          </a:bodyPr>
          <a:lstStyle/>
          <a:p>
            <a:r>
              <a:rPr lang="en-US"/>
              <a:t>CVT Courses – Core Curriculum</a:t>
            </a:r>
          </a:p>
        </p:txBody>
      </p:sp>
      <p:sp>
        <p:nvSpPr>
          <p:cNvPr id="4" name="Content Placeholder 3"/>
          <p:cNvSpPr>
            <a:spLocks noGrp="1"/>
          </p:cNvSpPr>
          <p:nvPr>
            <p:ph sz="half" idx="1"/>
          </p:nvPr>
        </p:nvSpPr>
        <p:spPr>
          <a:xfrm>
            <a:off x="435894" y="2438399"/>
            <a:ext cx="5412455" cy="3564467"/>
          </a:xfrm>
        </p:spPr>
        <p:txBody>
          <a:bodyPr vert="horz" lIns="91440" tIns="45720" rIns="91440" bIns="45720" rtlCol="0" anchor="ctr">
            <a:normAutofit fontScale="92500" lnSpcReduction="10000"/>
          </a:bodyPr>
          <a:lstStyle/>
          <a:p>
            <a:pPr>
              <a:lnSpc>
                <a:spcPct val="90000"/>
              </a:lnSpc>
            </a:pPr>
            <a:r>
              <a:rPr lang="en-US" sz="1400">
                <a:solidFill>
                  <a:schemeClr val="bg1"/>
                </a:solidFill>
              </a:rPr>
              <a:t>Fall – First Year</a:t>
            </a:r>
          </a:p>
          <a:p>
            <a:pPr lvl="1">
              <a:lnSpc>
                <a:spcPct val="90000"/>
              </a:lnSpc>
            </a:pPr>
            <a:r>
              <a:rPr lang="en-US" sz="1400" u="sng">
                <a:solidFill>
                  <a:schemeClr val="bg1"/>
                </a:solidFill>
              </a:rPr>
              <a:t>CVTE 100</a:t>
            </a:r>
          </a:p>
          <a:p>
            <a:pPr lvl="2">
              <a:lnSpc>
                <a:spcPct val="90000"/>
              </a:lnSpc>
            </a:pPr>
            <a:r>
              <a:rPr lang="en-US">
                <a:solidFill>
                  <a:schemeClr val="bg1"/>
                </a:solidFill>
              </a:rPr>
              <a:t>Physical Principles of Medicine I</a:t>
            </a:r>
          </a:p>
          <a:p>
            <a:pPr lvl="1">
              <a:lnSpc>
                <a:spcPct val="90000"/>
              </a:lnSpc>
            </a:pPr>
            <a:r>
              <a:rPr lang="en-US" sz="1400" u="sng">
                <a:solidFill>
                  <a:schemeClr val="bg1"/>
                </a:solidFill>
              </a:rPr>
              <a:t>CVTE 101</a:t>
            </a:r>
          </a:p>
          <a:p>
            <a:pPr lvl="2">
              <a:lnSpc>
                <a:spcPct val="90000"/>
              </a:lnSpc>
            </a:pPr>
            <a:r>
              <a:rPr lang="en-US">
                <a:solidFill>
                  <a:schemeClr val="bg1"/>
                </a:solidFill>
              </a:rPr>
              <a:t>Cardiovascular Physiology I</a:t>
            </a:r>
          </a:p>
          <a:p>
            <a:pPr lvl="1">
              <a:lnSpc>
                <a:spcPct val="90000"/>
              </a:lnSpc>
            </a:pPr>
            <a:r>
              <a:rPr lang="en-US" sz="1400" u="sng">
                <a:solidFill>
                  <a:schemeClr val="bg1"/>
                </a:solidFill>
              </a:rPr>
              <a:t>CVTE 102</a:t>
            </a:r>
          </a:p>
          <a:p>
            <a:pPr lvl="2">
              <a:lnSpc>
                <a:spcPct val="90000"/>
              </a:lnSpc>
            </a:pPr>
            <a:r>
              <a:rPr lang="en-US">
                <a:solidFill>
                  <a:schemeClr val="bg1"/>
                </a:solidFill>
              </a:rPr>
              <a:t>Medical Instrumentation</a:t>
            </a:r>
          </a:p>
          <a:p>
            <a:pPr lvl="1">
              <a:lnSpc>
                <a:spcPct val="90000"/>
              </a:lnSpc>
            </a:pPr>
            <a:r>
              <a:rPr lang="en-US" sz="1400" u="sng">
                <a:solidFill>
                  <a:schemeClr val="bg1"/>
                </a:solidFill>
              </a:rPr>
              <a:t>CVTE 103</a:t>
            </a:r>
          </a:p>
          <a:p>
            <a:pPr lvl="2">
              <a:lnSpc>
                <a:spcPct val="90000"/>
              </a:lnSpc>
            </a:pPr>
            <a:r>
              <a:rPr lang="en-US">
                <a:solidFill>
                  <a:schemeClr val="bg1"/>
                </a:solidFill>
              </a:rPr>
              <a:t>Laboratory Practicum and Proficiency Testing</a:t>
            </a:r>
          </a:p>
          <a:p>
            <a:pPr lvl="1">
              <a:lnSpc>
                <a:spcPct val="90000"/>
              </a:lnSpc>
            </a:pPr>
            <a:r>
              <a:rPr lang="en-US" sz="1400" u="sng">
                <a:solidFill>
                  <a:schemeClr val="bg1"/>
                </a:solidFill>
              </a:rPr>
              <a:t>CVTE 107 (optional)</a:t>
            </a:r>
          </a:p>
          <a:p>
            <a:pPr lvl="2">
              <a:lnSpc>
                <a:spcPct val="90000"/>
              </a:lnSpc>
            </a:pPr>
            <a:r>
              <a:rPr lang="en-US">
                <a:solidFill>
                  <a:schemeClr val="bg1"/>
                </a:solidFill>
              </a:rPr>
              <a:t>Introduction to Clinical Practicum I</a:t>
            </a:r>
          </a:p>
          <a:p>
            <a:pPr lvl="2">
              <a:lnSpc>
                <a:spcPct val="90000"/>
              </a:lnSpc>
            </a:pPr>
            <a:endParaRPr lang="en-US">
              <a:solidFill>
                <a:schemeClr val="bg1"/>
              </a:solidFill>
            </a:endParaRPr>
          </a:p>
          <a:p>
            <a:pPr lvl="2">
              <a:lnSpc>
                <a:spcPct val="90000"/>
              </a:lnSpc>
            </a:pPr>
            <a:r>
              <a:rPr lang="en-US">
                <a:solidFill>
                  <a:schemeClr val="bg1"/>
                </a:solidFill>
                <a:hlinkClick r:id="rId3"/>
              </a:rPr>
              <a:t>Link to College Catalog and course descriptions</a:t>
            </a:r>
            <a:endParaRPr lang="en-US">
              <a:solidFill>
                <a:schemeClr val="bg1"/>
              </a:solidFill>
            </a:endParaRPr>
          </a:p>
        </p:txBody>
      </p:sp>
      <p:sp>
        <p:nvSpPr>
          <p:cNvPr id="3" name="Footer Placeholder 2"/>
          <p:cNvSpPr>
            <a:spLocks noGrp="1"/>
          </p:cNvSpPr>
          <p:nvPr>
            <p:ph type="ftr" sz="quarter" idx="11"/>
          </p:nvPr>
        </p:nvSpPr>
        <p:spPr>
          <a:xfrm>
            <a:off x="435894" y="5884078"/>
            <a:ext cx="5412456" cy="365125"/>
          </a:xfrm>
        </p:spPr>
        <p:txBody>
          <a:bodyPr vert="horz" lIns="91440" tIns="45720" rIns="91440" bIns="45720" rtlCol="0" anchor="ctr">
            <a:normAutofit/>
          </a:bodyPr>
          <a:lstStyle/>
          <a:p>
            <a:pPr defTabSz="457200">
              <a:spcAft>
                <a:spcPts val="600"/>
              </a:spcAft>
            </a:pPr>
            <a:r>
              <a:rPr lang="en-US" kern="1200" cap="all" dirty="0">
                <a:solidFill>
                  <a:schemeClr val="accent2"/>
                </a:solidFill>
                <a:latin typeface="+mn-lt"/>
                <a:ea typeface="+mn-ea"/>
                <a:cs typeface="+mn-cs"/>
              </a:rPr>
              <a:t>August 3, 2020</a:t>
            </a:r>
          </a:p>
        </p:txBody>
      </p:sp>
    </p:spTree>
    <p:extLst>
      <p:ext uri="{BB962C8B-B14F-4D97-AF65-F5344CB8AC3E}">
        <p14:creationId xmlns:p14="http://schemas.microsoft.com/office/powerpoint/2010/main" val="395874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1013800"/>
          </a:xfrm>
        </p:spPr>
        <p:txBody>
          <a:bodyPr>
            <a:normAutofit/>
          </a:bodyPr>
          <a:lstStyle/>
          <a:p>
            <a:r>
              <a:rPr lang="en-US">
                <a:solidFill>
                  <a:srgbClr val="FFFFFF"/>
                </a:solidFill>
              </a:rPr>
              <a:t>Grossmont College </a:t>
            </a:r>
            <a:br>
              <a:rPr lang="en-US">
                <a:solidFill>
                  <a:srgbClr val="FFFFFF"/>
                </a:solidFill>
              </a:rPr>
            </a:br>
            <a:r>
              <a:rPr lang="en-US">
                <a:solidFill>
                  <a:srgbClr val="FFFFFF"/>
                </a:solidFill>
              </a:rPr>
              <a:t>CVT Program</a:t>
            </a:r>
          </a:p>
        </p:txBody>
      </p:sp>
      <p:sp>
        <p:nvSpPr>
          <p:cNvPr id="73" name="Rectangle 72">
            <a:extLst>
              <a:ext uri="{FF2B5EF4-FFF2-40B4-BE49-F238E27FC236}">
                <a16:creationId xmlns:a16="http://schemas.microsoft.com/office/drawing/2014/main" id="{AD8034AD-3E16-4F15-BF5A-BE32C56EC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2180496"/>
            <a:ext cx="2053456" cy="4045683"/>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718" y="3272316"/>
            <a:ext cx="1822988" cy="1841401"/>
          </a:xfrm>
          <a:prstGeom prst="rect">
            <a:avLst/>
          </a:prstGeom>
        </p:spPr>
      </p:pic>
      <p:sp>
        <p:nvSpPr>
          <p:cNvPr id="75" name="Rectangle 74">
            <a:extLst>
              <a:ext uri="{FF2B5EF4-FFF2-40B4-BE49-F238E27FC236}">
                <a16:creationId xmlns:a16="http://schemas.microsoft.com/office/drawing/2014/main" id="{DBA75D13-5FB1-44FA-A579-4DC5FD6B5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8583" y="2180497"/>
            <a:ext cx="2053457"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70425" y="2361056"/>
            <a:ext cx="1589391" cy="15893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ectangle 76">
            <a:extLst>
              <a:ext uri="{FF2B5EF4-FFF2-40B4-BE49-F238E27FC236}">
                <a16:creationId xmlns:a16="http://schemas.microsoft.com/office/drawing/2014/main" id="{522F4070-BC79-40BC-883E-62300F99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8583" y="4283771"/>
            <a:ext cx="2053457"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44553" y="5011324"/>
            <a:ext cx="1826456" cy="4957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751853" y="2180496"/>
            <a:ext cx="3956251" cy="4045683"/>
          </a:xfrm>
        </p:spPr>
        <p:txBody>
          <a:bodyPr>
            <a:normAutofit/>
          </a:bodyPr>
          <a:lstStyle/>
          <a:p>
            <a:r>
              <a:rPr lang="en-US"/>
              <a:t>48 years old – Since 1972</a:t>
            </a:r>
          </a:p>
          <a:p>
            <a:r>
              <a:rPr lang="en-US"/>
              <a:t>First accredited CVT program in the country</a:t>
            </a:r>
          </a:p>
          <a:p>
            <a:r>
              <a:rPr lang="en-US"/>
              <a:t>CAAHEP (Commission on Accreditation of Allied Health Education Programs) </a:t>
            </a:r>
            <a:r>
              <a:rPr lang="en-US">
                <a:hlinkClick r:id="rId5"/>
              </a:rPr>
              <a:t>www.caahep.org</a:t>
            </a:r>
            <a:r>
              <a:rPr lang="en-US"/>
              <a:t> </a:t>
            </a:r>
            <a:endParaRPr lang="en-US" dirty="0"/>
          </a:p>
        </p:txBody>
      </p:sp>
      <p:sp>
        <p:nvSpPr>
          <p:cNvPr id="5" name="Footer Placeholder 4"/>
          <p:cNvSpPr>
            <a:spLocks noGrp="1"/>
          </p:cNvSpPr>
          <p:nvPr>
            <p:ph type="ftr" sz="quarter" idx="11"/>
          </p:nvPr>
        </p:nvSpPr>
        <p:spPr>
          <a:xfrm>
            <a:off x="435894" y="6400800"/>
            <a:ext cx="5187907" cy="365125"/>
          </a:xfrm>
        </p:spPr>
        <p:txBody>
          <a:bodyPr>
            <a:normAutofit/>
          </a:bodyPr>
          <a:lstStyle/>
          <a:p>
            <a:pPr>
              <a:spcAft>
                <a:spcPts val="600"/>
              </a:spcAft>
            </a:pPr>
            <a:r>
              <a:rPr lang="en-US"/>
              <a:t>August 3, 2020</a:t>
            </a:r>
          </a:p>
        </p:txBody>
      </p:sp>
    </p:spTree>
    <p:extLst>
      <p:ext uri="{BB962C8B-B14F-4D97-AF65-F5344CB8AC3E}">
        <p14:creationId xmlns:p14="http://schemas.microsoft.com/office/powerpoint/2010/main" val="126644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from Grads</a:t>
            </a:r>
          </a:p>
        </p:txBody>
      </p:sp>
      <p:sp>
        <p:nvSpPr>
          <p:cNvPr id="3" name="Content Placeholder 2"/>
          <p:cNvSpPr>
            <a:spLocks noGrp="1"/>
          </p:cNvSpPr>
          <p:nvPr>
            <p:ph sz="half" idx="1"/>
          </p:nvPr>
        </p:nvSpPr>
        <p:spPr/>
        <p:txBody>
          <a:bodyPr>
            <a:normAutofit lnSpcReduction="10000"/>
          </a:bodyPr>
          <a:lstStyle/>
          <a:p>
            <a:r>
              <a:rPr lang="en-US" i="1" dirty="0">
                <a:solidFill>
                  <a:schemeClr val="accent1">
                    <a:lumMod val="75000"/>
                  </a:schemeClr>
                </a:solidFill>
              </a:rPr>
              <a:t>“Be prepared to make this your first, second and third priority in your life for the next 2 years. It takes a lot of time from your social life, but it is worth it.  If you’re not willing to commit to the study load and clinical rotations, you won’t get what you need from this program, and ultimately you’d be wasting your time if you don’t commit to the program.”</a:t>
            </a:r>
          </a:p>
          <a:p>
            <a:endParaRPr lang="en-US" i="1" dirty="0"/>
          </a:p>
          <a:p>
            <a:r>
              <a:rPr lang="en-US" i="1" dirty="0">
                <a:solidFill>
                  <a:schemeClr val="accent6">
                    <a:lumMod val="75000"/>
                  </a:schemeClr>
                </a:solidFill>
              </a:rPr>
              <a:t>“Read the book.  Record lectures.”</a:t>
            </a:r>
          </a:p>
          <a:p>
            <a:endParaRPr lang="en-US" i="1" dirty="0"/>
          </a:p>
        </p:txBody>
      </p:sp>
      <p:sp>
        <p:nvSpPr>
          <p:cNvPr id="4" name="Content Placeholder 3"/>
          <p:cNvSpPr>
            <a:spLocks noGrp="1"/>
          </p:cNvSpPr>
          <p:nvPr>
            <p:ph sz="half" idx="2"/>
          </p:nvPr>
        </p:nvSpPr>
        <p:spPr/>
        <p:txBody>
          <a:bodyPr>
            <a:normAutofit lnSpcReduction="10000"/>
          </a:bodyPr>
          <a:lstStyle/>
          <a:p>
            <a:r>
              <a:rPr lang="en-US" i="1" dirty="0">
                <a:solidFill>
                  <a:schemeClr val="accent6">
                    <a:lumMod val="75000"/>
                  </a:schemeClr>
                </a:solidFill>
              </a:rPr>
              <a:t>“I had a great experience in the CVT program.  I can’t express how happy I am to be working in a career I worked so hard for.  As long as you put in the effort to match the effort professors and clinical instructors you will graduate and have a fantastic career.”</a:t>
            </a:r>
          </a:p>
          <a:p>
            <a:endParaRPr lang="en-US" i="1" dirty="0"/>
          </a:p>
          <a:p>
            <a:r>
              <a:rPr lang="en-US" i="1" dirty="0">
                <a:solidFill>
                  <a:schemeClr val="accent3"/>
                </a:solidFill>
              </a:rPr>
              <a:t>“I recommend reviewing each track before making a decision.”</a:t>
            </a:r>
          </a:p>
        </p:txBody>
      </p:sp>
      <p:sp>
        <p:nvSpPr>
          <p:cNvPr id="5" name="Footer Placeholder 4"/>
          <p:cNvSpPr>
            <a:spLocks noGrp="1"/>
          </p:cNvSpPr>
          <p:nvPr>
            <p:ph type="ftr" sz="quarter" idx="11"/>
          </p:nvPr>
        </p:nvSpPr>
        <p:spPr/>
        <p:txBody>
          <a:bodyPr/>
          <a:lstStyle/>
          <a:p>
            <a:r>
              <a:rPr lang="en-US" dirty="0"/>
              <a:t>November 3, 2017</a:t>
            </a:r>
          </a:p>
        </p:txBody>
      </p:sp>
    </p:spTree>
    <p:extLst>
      <p:ext uri="{BB962C8B-B14F-4D97-AF65-F5344CB8AC3E}">
        <p14:creationId xmlns:p14="http://schemas.microsoft.com/office/powerpoint/2010/main" val="1647134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Rigorous Program!</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836" y="2227263"/>
            <a:ext cx="6328265" cy="3632200"/>
          </a:xfrm>
        </p:spPr>
      </p:pic>
      <p:sp>
        <p:nvSpPr>
          <p:cNvPr id="5" name="Footer Placeholder 4"/>
          <p:cNvSpPr>
            <a:spLocks noGrp="1"/>
          </p:cNvSpPr>
          <p:nvPr>
            <p:ph type="ftr" sz="quarter" idx="11"/>
          </p:nvPr>
        </p:nvSpPr>
        <p:spPr/>
        <p:txBody>
          <a:bodyPr/>
          <a:lstStyle/>
          <a:p>
            <a:r>
              <a:rPr lang="en-US"/>
              <a:t>March 24, 2017</a:t>
            </a:r>
          </a:p>
        </p:txBody>
      </p:sp>
    </p:spTree>
    <p:extLst>
      <p:ext uri="{BB962C8B-B14F-4D97-AF65-F5344CB8AC3E}">
        <p14:creationId xmlns:p14="http://schemas.microsoft.com/office/powerpoint/2010/main" val="163264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265" r="17826" b="9091"/>
          <a:stretch/>
        </p:blipFill>
        <p:spPr>
          <a:xfrm>
            <a:off x="20" y="10"/>
            <a:ext cx="9143980" cy="6857990"/>
          </a:xfrm>
          <a:prstGeom prst="rect">
            <a:avLst/>
          </a:prstGeom>
        </p:spPr>
      </p:pic>
      <p:grpSp>
        <p:nvGrpSpPr>
          <p:cNvPr id="23" name="Group 22">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457200"/>
            <a:ext cx="2777491" cy="5935132"/>
            <a:chOff x="438068" y="457200"/>
            <a:chExt cx="3703320" cy="5935132"/>
          </a:xfrm>
        </p:grpSpPr>
        <p:sp>
          <p:nvSpPr>
            <p:cNvPr id="24" name="Rectangle 23">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38150" y="1006956"/>
            <a:ext cx="2559050" cy="1372177"/>
          </a:xfrm>
        </p:spPr>
        <p:txBody>
          <a:bodyPr vert="horz" lIns="91440" tIns="45720" rIns="91440" bIns="45720" rtlCol="0" anchor="ctr">
            <a:normAutofit/>
          </a:bodyPr>
          <a:lstStyle/>
          <a:p>
            <a:r>
              <a:rPr lang="en-US" dirty="0"/>
              <a:t>Track Selection</a:t>
            </a:r>
          </a:p>
        </p:txBody>
      </p:sp>
      <p:sp>
        <p:nvSpPr>
          <p:cNvPr id="3" name="Content Placeholder 2"/>
          <p:cNvSpPr>
            <a:spLocks noGrp="1"/>
          </p:cNvSpPr>
          <p:nvPr>
            <p:ph sz="half" idx="1"/>
          </p:nvPr>
        </p:nvSpPr>
        <p:spPr>
          <a:xfrm>
            <a:off x="435894" y="2438399"/>
            <a:ext cx="2561306" cy="3564467"/>
          </a:xfrm>
          <a:prstGeom prst="rect">
            <a:avLst/>
          </a:prstGeom>
        </p:spPr>
        <p:txBody>
          <a:bodyPr vert="horz" lIns="91440" tIns="45720" rIns="91440" bIns="45720" rtlCol="0" anchor="ctr">
            <a:normAutofit/>
          </a:bodyPr>
          <a:lstStyle/>
          <a:p>
            <a:r>
              <a:rPr lang="en-US">
                <a:solidFill>
                  <a:schemeClr val="bg1"/>
                </a:solidFill>
              </a:rPr>
              <a:t>GPA taken from Core Curriculum (CVTE 100, 101, 102, 103).</a:t>
            </a:r>
          </a:p>
          <a:p>
            <a:r>
              <a:rPr lang="en-US">
                <a:solidFill>
                  <a:schemeClr val="bg1"/>
                </a:solidFill>
              </a:rPr>
              <a:t>Ranked highest to lowest.</a:t>
            </a:r>
          </a:p>
          <a:p>
            <a:r>
              <a:rPr lang="en-US">
                <a:solidFill>
                  <a:schemeClr val="bg1"/>
                </a:solidFill>
              </a:rPr>
              <a:t>Each student indicates track preference.</a:t>
            </a:r>
          </a:p>
          <a:p>
            <a:r>
              <a:rPr lang="en-US">
                <a:solidFill>
                  <a:schemeClr val="bg1"/>
                </a:solidFill>
              </a:rPr>
              <a:t>Sorted by GPA.</a:t>
            </a:r>
          </a:p>
          <a:p>
            <a:pPr marL="0" indent="0"/>
            <a:endParaRPr lang="en-US">
              <a:solidFill>
                <a:schemeClr val="bg1"/>
              </a:solidFill>
            </a:endParaRPr>
          </a:p>
          <a:p>
            <a:endParaRPr lang="en-US">
              <a:solidFill>
                <a:schemeClr val="bg1"/>
              </a:solidFill>
            </a:endParaRPr>
          </a:p>
        </p:txBody>
      </p:sp>
      <p:sp>
        <p:nvSpPr>
          <p:cNvPr id="4" name="Footer Placeholder 3"/>
          <p:cNvSpPr>
            <a:spLocks noGrp="1"/>
          </p:cNvSpPr>
          <p:nvPr>
            <p:ph type="ftr" sz="quarter" idx="11"/>
          </p:nvPr>
        </p:nvSpPr>
        <p:spPr>
          <a:xfrm>
            <a:off x="435894" y="5884078"/>
            <a:ext cx="2567655" cy="365125"/>
          </a:xfrm>
        </p:spPr>
        <p:txBody>
          <a:bodyPr vert="horz" lIns="91440" tIns="45720" rIns="91440" bIns="45720" rtlCol="0" anchor="ctr">
            <a:normAutofit/>
          </a:bodyPr>
          <a:lstStyle/>
          <a:p>
            <a:pPr defTabSz="457200">
              <a:spcAft>
                <a:spcPts val="600"/>
              </a:spcAft>
            </a:pPr>
            <a:r>
              <a:rPr lang="en-US" kern="1200" cap="all" dirty="0">
                <a:solidFill>
                  <a:schemeClr val="accent2"/>
                </a:solidFill>
                <a:latin typeface="+mn-lt"/>
                <a:ea typeface="+mn-ea"/>
                <a:cs typeface="+mn-cs"/>
              </a:rPr>
              <a:t>August 3, 2020</a:t>
            </a:r>
          </a:p>
        </p:txBody>
      </p:sp>
    </p:spTree>
    <p:extLst>
      <p:ext uri="{BB962C8B-B14F-4D97-AF65-F5344CB8AC3E}">
        <p14:creationId xmlns:p14="http://schemas.microsoft.com/office/powerpoint/2010/main" val="3075229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Degree in CVT</a:t>
            </a:r>
          </a:p>
        </p:txBody>
      </p:sp>
      <p:sp>
        <p:nvSpPr>
          <p:cNvPr id="3" name="Footer Placeholder 2"/>
          <p:cNvSpPr>
            <a:spLocks noGrp="1"/>
          </p:cNvSpPr>
          <p:nvPr>
            <p:ph type="ftr" sz="quarter" idx="11"/>
          </p:nvPr>
        </p:nvSpPr>
        <p:spPr/>
        <p:txBody>
          <a:bodyPr/>
          <a:lstStyle/>
          <a:p>
            <a:r>
              <a:rPr lang="en-US"/>
              <a:t>March 24, 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19" y="1828800"/>
            <a:ext cx="1519238" cy="22728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592" y="2157731"/>
            <a:ext cx="2359007" cy="157681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990600"/>
            <a:ext cx="1854940" cy="277510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4101676"/>
            <a:ext cx="3657600" cy="252248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476" y="4487968"/>
            <a:ext cx="3352800" cy="1885950"/>
          </a:xfrm>
          <a:prstGeom prst="rect">
            <a:avLst/>
          </a:prstGeom>
        </p:spPr>
      </p:pic>
    </p:spTree>
    <p:extLst>
      <p:ext uri="{BB962C8B-B14F-4D97-AF65-F5344CB8AC3E}">
        <p14:creationId xmlns:p14="http://schemas.microsoft.com/office/powerpoint/2010/main" val="343884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Money</a:t>
            </a:r>
          </a:p>
        </p:txBody>
      </p:sp>
      <p:sp>
        <p:nvSpPr>
          <p:cNvPr id="4" name="Content Placeholder 3"/>
          <p:cNvSpPr>
            <a:spLocks noGrp="1"/>
          </p:cNvSpPr>
          <p:nvPr>
            <p:ph sz="half" idx="1"/>
          </p:nvPr>
        </p:nvSpPr>
        <p:spPr>
          <a:xfrm>
            <a:off x="507492" y="1993392"/>
            <a:ext cx="3806190" cy="2502408"/>
          </a:xfrm>
        </p:spPr>
        <p:txBody>
          <a:bodyPr/>
          <a:lstStyle/>
          <a:p>
            <a:r>
              <a:rPr lang="en-US" dirty="0"/>
              <a:t>Overall cost of program $5000</a:t>
            </a:r>
          </a:p>
          <a:p>
            <a:pPr marL="342900" lvl="1"/>
            <a:r>
              <a:rPr lang="en-US" dirty="0"/>
              <a:t>Tuition, books, uniforms, immunizations, malpractice insurance, background check, etc.</a:t>
            </a:r>
          </a:p>
          <a:p>
            <a:r>
              <a:rPr lang="en-US" dirty="0"/>
              <a:t>Median Salary:  $69 – $75,000</a:t>
            </a:r>
          </a:p>
          <a:p>
            <a:pPr marL="342900" lvl="1"/>
            <a:r>
              <a:rPr lang="en-US" dirty="0"/>
              <a:t>www.salary.com</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4824" y="2227263"/>
            <a:ext cx="2725340" cy="3633787"/>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a:t>March 24, 2017</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800600"/>
            <a:ext cx="1524000" cy="135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921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a:t>
            </a:r>
          </a:p>
        </p:txBody>
      </p:sp>
      <p:sp>
        <p:nvSpPr>
          <p:cNvPr id="3" name="Content Placeholder 2"/>
          <p:cNvSpPr>
            <a:spLocks noGrp="1"/>
          </p:cNvSpPr>
          <p:nvPr>
            <p:ph idx="1"/>
          </p:nvPr>
        </p:nvSpPr>
        <p:spPr>
          <a:xfrm>
            <a:off x="1463040" y="2119257"/>
            <a:ext cx="6196405" cy="1843143"/>
          </a:xfrm>
        </p:spPr>
        <p:txBody>
          <a:bodyPr>
            <a:normAutofit fontScale="85000" lnSpcReduction="20000"/>
          </a:bodyPr>
          <a:lstStyle/>
          <a:p>
            <a:r>
              <a:rPr lang="en-US" dirty="0">
                <a:hlinkClick r:id="rId2"/>
              </a:rPr>
              <a:t>www.grossmont.edu/fa</a:t>
            </a:r>
            <a:endParaRPr lang="en-US" dirty="0"/>
          </a:p>
          <a:p>
            <a:r>
              <a:rPr lang="en-US" dirty="0"/>
              <a:t>Scholarships</a:t>
            </a:r>
          </a:p>
          <a:p>
            <a:r>
              <a:rPr lang="en-US" dirty="0"/>
              <a:t>Unit limit – might want to postpone use of FA?</a:t>
            </a:r>
          </a:p>
          <a:p>
            <a:r>
              <a:rPr lang="en-US" dirty="0"/>
              <a:t>FAFSA – Free Application for Federal Student Aid</a:t>
            </a:r>
          </a:p>
          <a:p>
            <a:pPr lvl="1"/>
            <a:r>
              <a:rPr lang="en-US" dirty="0"/>
              <a:t>Early completion </a:t>
            </a:r>
          </a:p>
          <a:p>
            <a:pPr lvl="1"/>
            <a:r>
              <a:rPr lang="en-US" dirty="0"/>
              <a:t>Select Grossmont College</a:t>
            </a:r>
          </a:p>
        </p:txBody>
      </p:sp>
      <p:sp>
        <p:nvSpPr>
          <p:cNvPr id="5" name="Footer Placeholder 4"/>
          <p:cNvSpPr>
            <a:spLocks noGrp="1"/>
          </p:cNvSpPr>
          <p:nvPr>
            <p:ph type="ftr" sz="quarter" idx="11"/>
          </p:nvPr>
        </p:nvSpPr>
        <p:spPr/>
        <p:txBody>
          <a:bodyPr/>
          <a:lstStyle/>
          <a:p>
            <a:r>
              <a:rPr lang="en-US"/>
              <a:t>March 24, 2017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4123207"/>
            <a:ext cx="5334000" cy="1946910"/>
          </a:xfrm>
          <a:prstGeom prst="rect">
            <a:avLst/>
          </a:prstGeom>
        </p:spPr>
      </p:pic>
    </p:spTree>
    <p:extLst>
      <p:ext uri="{BB962C8B-B14F-4D97-AF65-F5344CB8AC3E}">
        <p14:creationId xmlns:p14="http://schemas.microsoft.com/office/powerpoint/2010/main" val="401062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Outcomes: </a:t>
            </a:r>
            <a:br>
              <a:rPr lang="en-US" dirty="0"/>
            </a:br>
            <a:r>
              <a:rPr lang="en-US" dirty="0"/>
              <a:t> Job Placement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1447131"/>
              </p:ext>
            </p:extLst>
          </p:nvPr>
        </p:nvGraphicFramePr>
        <p:xfrm>
          <a:off x="581025" y="2227263"/>
          <a:ext cx="7989892" cy="1854200"/>
        </p:xfrm>
        <a:graphic>
          <a:graphicData uri="http://schemas.openxmlformats.org/drawingml/2006/table">
            <a:tbl>
              <a:tblPr firstRow="1" bandRow="1">
                <a:tableStyleId>{5C22544A-7EE6-4342-B048-85BDC9FD1C3A}</a:tableStyleId>
              </a:tblPr>
              <a:tblGrid>
                <a:gridCol w="1997473">
                  <a:extLst>
                    <a:ext uri="{9D8B030D-6E8A-4147-A177-3AD203B41FA5}">
                      <a16:colId xmlns:a16="http://schemas.microsoft.com/office/drawing/2014/main" val="20000"/>
                    </a:ext>
                  </a:extLst>
                </a:gridCol>
                <a:gridCol w="1997473">
                  <a:extLst>
                    <a:ext uri="{9D8B030D-6E8A-4147-A177-3AD203B41FA5}">
                      <a16:colId xmlns:a16="http://schemas.microsoft.com/office/drawing/2014/main" val="20001"/>
                    </a:ext>
                  </a:extLst>
                </a:gridCol>
                <a:gridCol w="1997473">
                  <a:extLst>
                    <a:ext uri="{9D8B030D-6E8A-4147-A177-3AD203B41FA5}">
                      <a16:colId xmlns:a16="http://schemas.microsoft.com/office/drawing/2014/main" val="20002"/>
                    </a:ext>
                  </a:extLst>
                </a:gridCol>
                <a:gridCol w="1997473">
                  <a:extLst>
                    <a:ext uri="{9D8B030D-6E8A-4147-A177-3AD203B41FA5}">
                      <a16:colId xmlns:a16="http://schemas.microsoft.com/office/drawing/2014/main" val="20003"/>
                    </a:ext>
                  </a:extLst>
                </a:gridCol>
              </a:tblGrid>
              <a:tr h="370840">
                <a:tc>
                  <a:txBody>
                    <a:bodyPr/>
                    <a:lstStyle/>
                    <a:p>
                      <a:pPr algn="ctr"/>
                      <a:r>
                        <a:rPr lang="en-US" dirty="0"/>
                        <a:t>Class of</a:t>
                      </a:r>
                    </a:p>
                  </a:txBody>
                  <a:tcPr marL="90576" marR="90576"/>
                </a:tc>
                <a:tc>
                  <a:txBody>
                    <a:bodyPr/>
                    <a:lstStyle/>
                    <a:p>
                      <a:pPr algn="ctr"/>
                      <a:r>
                        <a:rPr lang="en-US" dirty="0"/>
                        <a:t>Echo</a:t>
                      </a:r>
                    </a:p>
                  </a:txBody>
                  <a:tcPr marL="90576" marR="90576"/>
                </a:tc>
                <a:tc>
                  <a:txBody>
                    <a:bodyPr/>
                    <a:lstStyle/>
                    <a:p>
                      <a:pPr algn="ctr"/>
                      <a:r>
                        <a:rPr lang="en-US" dirty="0"/>
                        <a:t>Invasive</a:t>
                      </a:r>
                    </a:p>
                  </a:txBody>
                  <a:tcPr marL="90576" marR="90576"/>
                </a:tc>
                <a:tc>
                  <a:txBody>
                    <a:bodyPr/>
                    <a:lstStyle/>
                    <a:p>
                      <a:pPr algn="ctr"/>
                      <a:r>
                        <a:rPr lang="en-US" dirty="0"/>
                        <a:t>Vascular</a:t>
                      </a:r>
                    </a:p>
                  </a:txBody>
                  <a:tcPr marL="90576" marR="90576"/>
                </a:tc>
                <a:extLst>
                  <a:ext uri="{0D108BD9-81ED-4DB2-BD59-A6C34878D82A}">
                    <a16:rowId xmlns:a16="http://schemas.microsoft.com/office/drawing/2014/main" val="10000"/>
                  </a:ext>
                </a:extLst>
              </a:tr>
              <a:tr h="370840">
                <a:tc>
                  <a:txBody>
                    <a:bodyPr/>
                    <a:lstStyle/>
                    <a:p>
                      <a:pPr algn="ctr"/>
                      <a:r>
                        <a:rPr lang="en-US" dirty="0"/>
                        <a:t>2019</a:t>
                      </a:r>
                    </a:p>
                  </a:txBody>
                  <a:tcPr marL="90576" marR="90576"/>
                </a:tc>
                <a:tc>
                  <a:txBody>
                    <a:bodyPr/>
                    <a:lstStyle/>
                    <a:p>
                      <a:pPr algn="ctr"/>
                      <a:r>
                        <a:rPr lang="en-US" dirty="0"/>
                        <a:t>12/13</a:t>
                      </a:r>
                    </a:p>
                  </a:txBody>
                  <a:tcPr marL="90576" marR="90576"/>
                </a:tc>
                <a:tc>
                  <a:txBody>
                    <a:bodyPr/>
                    <a:lstStyle/>
                    <a:p>
                      <a:pPr algn="ctr"/>
                      <a:r>
                        <a:rPr lang="en-US" dirty="0"/>
                        <a:t>12/12</a:t>
                      </a:r>
                    </a:p>
                  </a:txBody>
                  <a:tcPr marL="90576" marR="90576"/>
                </a:tc>
                <a:tc>
                  <a:txBody>
                    <a:bodyPr/>
                    <a:lstStyle/>
                    <a:p>
                      <a:pPr algn="ctr"/>
                      <a:r>
                        <a:rPr lang="en-US" dirty="0"/>
                        <a:t>5/7</a:t>
                      </a:r>
                    </a:p>
                  </a:txBody>
                  <a:tcPr marL="90576" marR="90576"/>
                </a:tc>
                <a:extLst>
                  <a:ext uri="{0D108BD9-81ED-4DB2-BD59-A6C34878D82A}">
                    <a16:rowId xmlns:a16="http://schemas.microsoft.com/office/drawing/2014/main" val="10001"/>
                  </a:ext>
                </a:extLst>
              </a:tr>
              <a:tr h="370840">
                <a:tc>
                  <a:txBody>
                    <a:bodyPr/>
                    <a:lstStyle/>
                    <a:p>
                      <a:pPr algn="ctr"/>
                      <a:r>
                        <a:rPr lang="en-US" dirty="0"/>
                        <a:t>2018</a:t>
                      </a:r>
                    </a:p>
                  </a:txBody>
                  <a:tcPr marL="90576" marR="90576"/>
                </a:tc>
                <a:tc>
                  <a:txBody>
                    <a:bodyPr/>
                    <a:lstStyle/>
                    <a:p>
                      <a:pPr algn="ctr"/>
                      <a:r>
                        <a:rPr lang="en-US" dirty="0"/>
                        <a:t>12/14</a:t>
                      </a:r>
                    </a:p>
                  </a:txBody>
                  <a:tcPr marL="90576" marR="90576"/>
                </a:tc>
                <a:tc>
                  <a:txBody>
                    <a:bodyPr/>
                    <a:lstStyle/>
                    <a:p>
                      <a:pPr algn="ctr"/>
                      <a:r>
                        <a:rPr lang="en-US" dirty="0"/>
                        <a:t>7/8</a:t>
                      </a:r>
                    </a:p>
                  </a:txBody>
                  <a:tcPr marL="90576" marR="90576"/>
                </a:tc>
                <a:tc>
                  <a:txBody>
                    <a:bodyPr/>
                    <a:lstStyle/>
                    <a:p>
                      <a:pPr algn="ctr"/>
                      <a:r>
                        <a:rPr lang="en-US" dirty="0"/>
                        <a:t>10/13</a:t>
                      </a:r>
                    </a:p>
                  </a:txBody>
                  <a:tcPr marL="90576" marR="90576"/>
                </a:tc>
                <a:extLst>
                  <a:ext uri="{0D108BD9-81ED-4DB2-BD59-A6C34878D82A}">
                    <a16:rowId xmlns:a16="http://schemas.microsoft.com/office/drawing/2014/main" val="10002"/>
                  </a:ext>
                </a:extLst>
              </a:tr>
              <a:tr h="370840">
                <a:tc>
                  <a:txBody>
                    <a:bodyPr/>
                    <a:lstStyle/>
                    <a:p>
                      <a:pPr algn="ctr"/>
                      <a:r>
                        <a:rPr lang="en-US" dirty="0"/>
                        <a:t>2017</a:t>
                      </a:r>
                    </a:p>
                  </a:txBody>
                  <a:tcPr marL="90576" marR="90576"/>
                </a:tc>
                <a:tc>
                  <a:txBody>
                    <a:bodyPr/>
                    <a:lstStyle/>
                    <a:p>
                      <a:pPr algn="ctr"/>
                      <a:r>
                        <a:rPr lang="en-US" dirty="0"/>
                        <a:t>8/11</a:t>
                      </a:r>
                    </a:p>
                  </a:txBody>
                  <a:tcPr marL="90576" marR="90576"/>
                </a:tc>
                <a:tc>
                  <a:txBody>
                    <a:bodyPr/>
                    <a:lstStyle/>
                    <a:p>
                      <a:pPr algn="ctr"/>
                      <a:r>
                        <a:rPr lang="en-US" dirty="0"/>
                        <a:t>8/10</a:t>
                      </a:r>
                    </a:p>
                  </a:txBody>
                  <a:tcPr marL="90576" marR="90576"/>
                </a:tc>
                <a:tc>
                  <a:txBody>
                    <a:bodyPr/>
                    <a:lstStyle/>
                    <a:p>
                      <a:pPr algn="ctr"/>
                      <a:r>
                        <a:rPr lang="en-US" dirty="0"/>
                        <a:t>4/6</a:t>
                      </a:r>
                    </a:p>
                  </a:txBody>
                  <a:tcPr marL="90576" marR="90576"/>
                </a:tc>
                <a:extLst>
                  <a:ext uri="{0D108BD9-81ED-4DB2-BD59-A6C34878D82A}">
                    <a16:rowId xmlns:a16="http://schemas.microsoft.com/office/drawing/2014/main" val="10003"/>
                  </a:ext>
                </a:extLst>
              </a:tr>
              <a:tr h="370840">
                <a:tc>
                  <a:txBody>
                    <a:bodyPr/>
                    <a:lstStyle/>
                    <a:p>
                      <a:pPr algn="ctr"/>
                      <a:r>
                        <a:rPr lang="en-US" dirty="0"/>
                        <a:t>2016</a:t>
                      </a:r>
                    </a:p>
                  </a:txBody>
                  <a:tcPr marL="90576" marR="90576"/>
                </a:tc>
                <a:tc>
                  <a:txBody>
                    <a:bodyPr/>
                    <a:lstStyle/>
                    <a:p>
                      <a:pPr algn="ctr"/>
                      <a:r>
                        <a:rPr lang="en-US" dirty="0"/>
                        <a:t>12/13</a:t>
                      </a:r>
                    </a:p>
                  </a:txBody>
                  <a:tcPr marL="90576" marR="90576"/>
                </a:tc>
                <a:tc>
                  <a:txBody>
                    <a:bodyPr/>
                    <a:lstStyle/>
                    <a:p>
                      <a:pPr algn="ctr"/>
                      <a:r>
                        <a:rPr lang="en-US" dirty="0"/>
                        <a:t>10/13</a:t>
                      </a:r>
                    </a:p>
                  </a:txBody>
                  <a:tcPr marL="90576" marR="90576"/>
                </a:tc>
                <a:tc>
                  <a:txBody>
                    <a:bodyPr/>
                    <a:lstStyle/>
                    <a:p>
                      <a:pPr algn="ctr"/>
                      <a:r>
                        <a:rPr lang="en-US" dirty="0"/>
                        <a:t>9/10</a:t>
                      </a:r>
                    </a:p>
                  </a:txBody>
                  <a:tcPr marL="90576" marR="90576"/>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r>
              <a:rPr lang="en-US" dirty="0"/>
              <a:t>August 3, 2020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986529"/>
            <a:ext cx="2097576" cy="2796768"/>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986529"/>
            <a:ext cx="2097576" cy="2796768"/>
          </a:xfrm>
          <a:prstGeom prst="rect">
            <a:avLst/>
          </a:prstGeom>
          <a:ln>
            <a:noFill/>
          </a:ln>
          <a:effectLst>
            <a:softEdge rad="112500"/>
          </a:effectLst>
        </p:spPr>
      </p:pic>
    </p:spTree>
    <p:extLst>
      <p:ext uri="{BB962C8B-B14F-4D97-AF65-F5344CB8AC3E}">
        <p14:creationId xmlns:p14="http://schemas.microsoft.com/office/powerpoint/2010/main" val="2297215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Outcomes:</a:t>
            </a:r>
            <a:br>
              <a:rPr lang="en-US" dirty="0"/>
            </a:br>
            <a:r>
              <a:rPr lang="en-US" dirty="0"/>
              <a:t>Registry Pass Rates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6862369"/>
              </p:ext>
            </p:extLst>
          </p:nvPr>
        </p:nvGraphicFramePr>
        <p:xfrm>
          <a:off x="609600" y="2227263"/>
          <a:ext cx="7961317" cy="2123440"/>
        </p:xfrm>
        <a:graphic>
          <a:graphicData uri="http://schemas.openxmlformats.org/drawingml/2006/table">
            <a:tbl>
              <a:tblPr firstRow="1" bandRow="1">
                <a:tableStyleId>{5C22544A-7EE6-4342-B048-85BDC9FD1C3A}</a:tableStyleId>
              </a:tblPr>
              <a:tblGrid>
                <a:gridCol w="1968898">
                  <a:extLst>
                    <a:ext uri="{9D8B030D-6E8A-4147-A177-3AD203B41FA5}">
                      <a16:colId xmlns:a16="http://schemas.microsoft.com/office/drawing/2014/main" val="20000"/>
                    </a:ext>
                  </a:extLst>
                </a:gridCol>
                <a:gridCol w="1997473">
                  <a:extLst>
                    <a:ext uri="{9D8B030D-6E8A-4147-A177-3AD203B41FA5}">
                      <a16:colId xmlns:a16="http://schemas.microsoft.com/office/drawing/2014/main" val="20001"/>
                    </a:ext>
                  </a:extLst>
                </a:gridCol>
                <a:gridCol w="2205829">
                  <a:extLst>
                    <a:ext uri="{9D8B030D-6E8A-4147-A177-3AD203B41FA5}">
                      <a16:colId xmlns:a16="http://schemas.microsoft.com/office/drawing/2014/main" val="20002"/>
                    </a:ext>
                  </a:extLst>
                </a:gridCol>
                <a:gridCol w="1789117">
                  <a:extLst>
                    <a:ext uri="{9D8B030D-6E8A-4147-A177-3AD203B41FA5}">
                      <a16:colId xmlns:a16="http://schemas.microsoft.com/office/drawing/2014/main" val="20003"/>
                    </a:ext>
                  </a:extLst>
                </a:gridCol>
              </a:tblGrid>
              <a:tr h="370840">
                <a:tc>
                  <a:txBody>
                    <a:bodyPr/>
                    <a:lstStyle/>
                    <a:p>
                      <a:r>
                        <a:rPr lang="en-US" dirty="0"/>
                        <a:t>Class of</a:t>
                      </a:r>
                    </a:p>
                  </a:txBody>
                  <a:tcPr marL="90576" marR="90576"/>
                </a:tc>
                <a:tc>
                  <a:txBody>
                    <a:bodyPr/>
                    <a:lstStyle/>
                    <a:p>
                      <a:r>
                        <a:rPr lang="en-US" dirty="0"/>
                        <a:t>Echo (RDCS)</a:t>
                      </a:r>
                    </a:p>
                  </a:txBody>
                  <a:tcPr marL="90576" marR="90576"/>
                </a:tc>
                <a:tc>
                  <a:txBody>
                    <a:bodyPr/>
                    <a:lstStyle/>
                    <a:p>
                      <a:r>
                        <a:rPr lang="en-US" dirty="0"/>
                        <a:t>Invasive</a:t>
                      </a:r>
                      <a:r>
                        <a:rPr lang="en-US" baseline="0" dirty="0"/>
                        <a:t> (RCIS)</a:t>
                      </a:r>
                      <a:endParaRPr lang="en-US" dirty="0"/>
                    </a:p>
                  </a:txBody>
                  <a:tcPr marL="90576" marR="90576"/>
                </a:tc>
                <a:tc>
                  <a:txBody>
                    <a:bodyPr/>
                    <a:lstStyle/>
                    <a:p>
                      <a:r>
                        <a:rPr lang="en-US" dirty="0"/>
                        <a:t>Vascular (RVT)</a:t>
                      </a:r>
                    </a:p>
                  </a:txBody>
                  <a:tcPr marL="90576" marR="90576"/>
                </a:tc>
                <a:extLst>
                  <a:ext uri="{0D108BD9-81ED-4DB2-BD59-A6C34878D82A}">
                    <a16:rowId xmlns:a16="http://schemas.microsoft.com/office/drawing/2014/main" val="10000"/>
                  </a:ext>
                </a:extLst>
              </a:tr>
              <a:tr h="370840">
                <a:tc>
                  <a:txBody>
                    <a:bodyPr/>
                    <a:lstStyle/>
                    <a:p>
                      <a:pPr algn="ctr"/>
                      <a:r>
                        <a:rPr lang="en-US" dirty="0"/>
                        <a:t>2019</a:t>
                      </a:r>
                    </a:p>
                  </a:txBody>
                  <a:tcPr marL="90576" marR="90576"/>
                </a:tc>
                <a:tc>
                  <a:txBody>
                    <a:bodyPr/>
                    <a:lstStyle/>
                    <a:p>
                      <a:pPr algn="ctr"/>
                      <a:r>
                        <a:rPr lang="en-US" dirty="0"/>
                        <a:t>11/13</a:t>
                      </a:r>
                    </a:p>
                  </a:txBody>
                  <a:tcPr marL="90576" marR="90576"/>
                </a:tc>
                <a:tc>
                  <a:txBody>
                    <a:bodyPr/>
                    <a:lstStyle/>
                    <a:p>
                      <a:pPr algn="ctr"/>
                      <a:r>
                        <a:rPr lang="en-US" dirty="0"/>
                        <a:t>11/12</a:t>
                      </a:r>
                    </a:p>
                  </a:txBody>
                  <a:tcPr marL="90576" marR="90576"/>
                </a:tc>
                <a:tc>
                  <a:txBody>
                    <a:bodyPr/>
                    <a:lstStyle/>
                    <a:p>
                      <a:pPr algn="ctr"/>
                      <a:r>
                        <a:rPr lang="en-US" dirty="0"/>
                        <a:t>7/7</a:t>
                      </a:r>
                    </a:p>
                  </a:txBody>
                  <a:tcPr marL="90576" marR="90576"/>
                </a:tc>
                <a:extLst>
                  <a:ext uri="{0D108BD9-81ED-4DB2-BD59-A6C34878D82A}">
                    <a16:rowId xmlns:a16="http://schemas.microsoft.com/office/drawing/2014/main" val="10001"/>
                  </a:ext>
                </a:extLst>
              </a:tr>
              <a:tr h="370840">
                <a:tc>
                  <a:txBody>
                    <a:bodyPr/>
                    <a:lstStyle/>
                    <a:p>
                      <a:pPr algn="ctr"/>
                      <a:r>
                        <a:rPr lang="en-US" dirty="0"/>
                        <a:t>2018</a:t>
                      </a:r>
                    </a:p>
                  </a:txBody>
                  <a:tcPr marL="90576" marR="90576"/>
                </a:tc>
                <a:tc>
                  <a:txBody>
                    <a:bodyPr/>
                    <a:lstStyle/>
                    <a:p>
                      <a:pPr algn="ctr"/>
                      <a:r>
                        <a:rPr lang="en-US" dirty="0"/>
                        <a:t>11/12</a:t>
                      </a:r>
                    </a:p>
                  </a:txBody>
                  <a:tcPr marL="90576" marR="90576"/>
                </a:tc>
                <a:tc>
                  <a:txBody>
                    <a:bodyPr/>
                    <a:lstStyle/>
                    <a:p>
                      <a:pPr algn="ctr"/>
                      <a:r>
                        <a:rPr lang="en-US" dirty="0"/>
                        <a:t>3/4</a:t>
                      </a:r>
                    </a:p>
                  </a:txBody>
                  <a:tcPr marL="90576" marR="90576"/>
                </a:tc>
                <a:tc>
                  <a:txBody>
                    <a:bodyPr/>
                    <a:lstStyle/>
                    <a:p>
                      <a:pPr algn="ctr"/>
                      <a:r>
                        <a:rPr lang="en-US" dirty="0"/>
                        <a:t>12/13</a:t>
                      </a:r>
                    </a:p>
                  </a:txBody>
                  <a:tcPr marL="90576" marR="90576"/>
                </a:tc>
                <a:extLst>
                  <a:ext uri="{0D108BD9-81ED-4DB2-BD59-A6C34878D82A}">
                    <a16:rowId xmlns:a16="http://schemas.microsoft.com/office/drawing/2014/main" val="10002"/>
                  </a:ext>
                </a:extLst>
              </a:tr>
              <a:tr h="370840">
                <a:tc>
                  <a:txBody>
                    <a:bodyPr/>
                    <a:lstStyle/>
                    <a:p>
                      <a:pPr algn="ctr"/>
                      <a:r>
                        <a:rPr lang="en-US" dirty="0"/>
                        <a:t>2017</a:t>
                      </a:r>
                    </a:p>
                  </a:txBody>
                  <a:tcPr marL="90576" marR="90576"/>
                </a:tc>
                <a:tc>
                  <a:txBody>
                    <a:bodyPr/>
                    <a:lstStyle/>
                    <a:p>
                      <a:pPr algn="ctr"/>
                      <a:r>
                        <a:rPr lang="en-US" dirty="0"/>
                        <a:t>11/11</a:t>
                      </a:r>
                    </a:p>
                  </a:txBody>
                  <a:tcPr marL="90576" marR="90576"/>
                </a:tc>
                <a:tc>
                  <a:txBody>
                    <a:bodyPr/>
                    <a:lstStyle/>
                    <a:p>
                      <a:pPr algn="ctr"/>
                      <a:r>
                        <a:rPr lang="en-US" dirty="0"/>
                        <a:t>5/5</a:t>
                      </a:r>
                    </a:p>
                  </a:txBody>
                  <a:tcPr marL="90576" marR="90576"/>
                </a:tc>
                <a:tc>
                  <a:txBody>
                    <a:bodyPr/>
                    <a:lstStyle/>
                    <a:p>
                      <a:pPr algn="ctr"/>
                      <a:r>
                        <a:rPr lang="en-US" dirty="0"/>
                        <a:t>6/6</a:t>
                      </a:r>
                    </a:p>
                  </a:txBody>
                  <a:tcPr marL="90576" marR="90576"/>
                </a:tc>
                <a:extLst>
                  <a:ext uri="{0D108BD9-81ED-4DB2-BD59-A6C34878D82A}">
                    <a16:rowId xmlns:a16="http://schemas.microsoft.com/office/drawing/2014/main" val="10003"/>
                  </a:ext>
                </a:extLst>
              </a:tr>
              <a:tr h="370840">
                <a:tc>
                  <a:txBody>
                    <a:bodyPr/>
                    <a:lstStyle/>
                    <a:p>
                      <a:pPr algn="ctr"/>
                      <a:r>
                        <a:rPr lang="en-US" dirty="0"/>
                        <a:t>2016</a:t>
                      </a:r>
                    </a:p>
                  </a:txBody>
                  <a:tcPr marL="90576" marR="90576"/>
                </a:tc>
                <a:tc>
                  <a:txBody>
                    <a:bodyPr/>
                    <a:lstStyle/>
                    <a:p>
                      <a:pPr algn="ctr"/>
                      <a:r>
                        <a:rPr lang="en-US" dirty="0"/>
                        <a:t>13/13</a:t>
                      </a:r>
                    </a:p>
                  </a:txBody>
                  <a:tcPr marL="90576" marR="90576"/>
                </a:tc>
                <a:tc>
                  <a:txBody>
                    <a:bodyPr/>
                    <a:lstStyle/>
                    <a:p>
                      <a:pPr algn="ctr"/>
                      <a:r>
                        <a:rPr lang="en-US" dirty="0"/>
                        <a:t>5/5</a:t>
                      </a:r>
                    </a:p>
                  </a:txBody>
                  <a:tcPr marL="90576" marR="90576"/>
                </a:tc>
                <a:tc>
                  <a:txBody>
                    <a:bodyPr/>
                    <a:lstStyle/>
                    <a:p>
                      <a:pPr algn="ctr"/>
                      <a:r>
                        <a:rPr lang="en-US" dirty="0"/>
                        <a:t>10/10</a:t>
                      </a:r>
                    </a:p>
                  </a:txBody>
                  <a:tcPr marL="90576" marR="90576"/>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r>
              <a:rPr lang="en-US" dirty="0"/>
              <a:t>August 3, 2020</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343400"/>
            <a:ext cx="2524125" cy="15049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551892"/>
            <a:ext cx="2514600" cy="1581150"/>
          </a:xfrm>
          <a:prstGeom prst="rect">
            <a:avLst/>
          </a:prstGeom>
        </p:spPr>
      </p:pic>
    </p:spTree>
    <p:extLst>
      <p:ext uri="{BB962C8B-B14F-4D97-AF65-F5344CB8AC3E}">
        <p14:creationId xmlns:p14="http://schemas.microsoft.com/office/powerpoint/2010/main" val="787487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9144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2780608"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0941" y="702156"/>
            <a:ext cx="2557337" cy="1013800"/>
          </a:xfrm>
        </p:spPr>
        <p:txBody>
          <a:bodyPr>
            <a:normAutofit/>
          </a:bodyPr>
          <a:lstStyle/>
          <a:p>
            <a:r>
              <a:rPr lang="en-US" sz="2600"/>
              <a:t>Background Check</a:t>
            </a:r>
          </a:p>
        </p:txBody>
      </p:sp>
      <p:sp>
        <p:nvSpPr>
          <p:cNvPr id="6" name="Content Placeholder 5"/>
          <p:cNvSpPr>
            <a:spLocks noGrp="1"/>
          </p:cNvSpPr>
          <p:nvPr>
            <p:ph idx="1"/>
          </p:nvPr>
        </p:nvSpPr>
        <p:spPr>
          <a:xfrm>
            <a:off x="450941" y="1964168"/>
            <a:ext cx="2557336" cy="4036582"/>
          </a:xfrm>
        </p:spPr>
        <p:txBody>
          <a:bodyPr>
            <a:normAutofit/>
          </a:bodyPr>
          <a:lstStyle/>
          <a:p>
            <a:r>
              <a:rPr lang="en-US">
                <a:solidFill>
                  <a:schemeClr val="bg1"/>
                </a:solidFill>
              </a:rPr>
              <a:t>Necessary for clinical placement</a:t>
            </a:r>
          </a:p>
          <a:p>
            <a:r>
              <a:rPr lang="en-US">
                <a:solidFill>
                  <a:schemeClr val="bg1"/>
                </a:solidFill>
              </a:rPr>
              <a:t>Registry Exams</a:t>
            </a:r>
          </a:p>
          <a:p>
            <a:pPr lvl="1"/>
            <a:r>
              <a:rPr lang="en-US">
                <a:solidFill>
                  <a:schemeClr val="bg1"/>
                </a:solidFill>
                <a:hlinkClick r:id="rId2"/>
              </a:rPr>
              <a:t>www.ardms.org</a:t>
            </a:r>
            <a:endParaRPr lang="en-US">
              <a:solidFill>
                <a:schemeClr val="bg1"/>
              </a:solidFill>
            </a:endParaRPr>
          </a:p>
          <a:p>
            <a:pPr lvl="1"/>
            <a:r>
              <a:rPr lang="en-US">
                <a:solidFill>
                  <a:schemeClr val="bg1"/>
                </a:solidFill>
              </a:rPr>
              <a:t>www.cci-online.org</a:t>
            </a:r>
          </a:p>
          <a:p>
            <a:r>
              <a:rPr lang="en-US">
                <a:solidFill>
                  <a:schemeClr val="bg1"/>
                </a:solidFill>
              </a:rPr>
              <a:t>Future Employers</a:t>
            </a:r>
          </a:p>
          <a:p>
            <a:r>
              <a:rPr lang="en-US">
                <a:solidFill>
                  <a:schemeClr val="bg1"/>
                </a:solidFill>
              </a:rPr>
              <a:t>Expunging your record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641" y="1814832"/>
            <a:ext cx="4867364" cy="3248966"/>
          </a:xfrm>
          <a:prstGeom prst="rect">
            <a:avLst/>
          </a:prstGeom>
        </p:spPr>
      </p:pic>
      <p:sp>
        <p:nvSpPr>
          <p:cNvPr id="2" name="Footer Placeholder 1"/>
          <p:cNvSpPr>
            <a:spLocks noGrp="1"/>
          </p:cNvSpPr>
          <p:nvPr>
            <p:ph type="ftr" sz="quarter" idx="11"/>
          </p:nvPr>
        </p:nvSpPr>
        <p:spPr>
          <a:xfrm>
            <a:off x="435894" y="6400800"/>
            <a:ext cx="5187907" cy="365125"/>
          </a:xfrm>
        </p:spPr>
        <p:txBody>
          <a:bodyPr>
            <a:normAutofit/>
          </a:bodyPr>
          <a:lstStyle/>
          <a:p>
            <a:pPr>
              <a:spcAft>
                <a:spcPts val="600"/>
              </a:spcAft>
            </a:pPr>
            <a:r>
              <a:rPr lang="en-US"/>
              <a:t>March 24, 2017</a:t>
            </a:r>
          </a:p>
        </p:txBody>
      </p:sp>
    </p:spTree>
    <p:extLst>
      <p:ext uri="{BB962C8B-B14F-4D97-AF65-F5344CB8AC3E}">
        <p14:creationId xmlns:p14="http://schemas.microsoft.com/office/powerpoint/2010/main" val="1911980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5894" y="1507414"/>
            <a:ext cx="3840191" cy="3903332"/>
          </a:xfrm>
        </p:spPr>
        <p:txBody>
          <a:bodyPr anchor="t">
            <a:normAutofit/>
          </a:bodyPr>
          <a:lstStyle/>
          <a:p>
            <a:r>
              <a:rPr lang="en-US" sz="3500">
                <a:solidFill>
                  <a:schemeClr val="accent2"/>
                </a:solidFill>
              </a:rPr>
              <a:t>Information</a:t>
            </a:r>
          </a:p>
        </p:txBody>
      </p:sp>
      <p:sp>
        <p:nvSpPr>
          <p:cNvPr id="11" name="Rectangle 10">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3642"/>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00600" y="1507415"/>
            <a:ext cx="3907505" cy="3903331"/>
          </a:xfrm>
          <a:ln w="57150">
            <a:noFill/>
          </a:ln>
        </p:spPr>
        <p:txBody>
          <a:bodyPr anchor="t">
            <a:normAutofit/>
          </a:bodyPr>
          <a:lstStyle/>
          <a:p>
            <a:pPr>
              <a:lnSpc>
                <a:spcPct val="90000"/>
              </a:lnSpc>
            </a:pPr>
            <a:r>
              <a:rPr lang="en-US" sz="1700">
                <a:hlinkClick r:id="rId2"/>
              </a:rPr>
              <a:t>Liz.barrow@gcccd.edu</a:t>
            </a:r>
          </a:p>
          <a:p>
            <a:pPr>
              <a:lnSpc>
                <a:spcPct val="90000"/>
              </a:lnSpc>
            </a:pPr>
            <a:r>
              <a:rPr lang="en-US" sz="1700">
                <a:hlinkClick r:id="rId2"/>
              </a:rPr>
              <a:t>Denise.Gilbert@gcccd.edu</a:t>
            </a:r>
          </a:p>
          <a:p>
            <a:pPr>
              <a:lnSpc>
                <a:spcPct val="90000"/>
              </a:lnSpc>
            </a:pPr>
            <a:r>
              <a:rPr lang="en-US" sz="1700">
                <a:hlinkClick r:id="rId2"/>
              </a:rPr>
              <a:t>www.grossmont.edu/cvt</a:t>
            </a:r>
            <a:endParaRPr lang="en-US" sz="1700"/>
          </a:p>
          <a:p>
            <a:pPr>
              <a:lnSpc>
                <a:spcPct val="90000"/>
              </a:lnSpc>
            </a:pPr>
            <a:r>
              <a:rPr lang="en-US" sz="1700">
                <a:hlinkClick r:id="rId3"/>
              </a:rPr>
              <a:t>www.ardms.org</a:t>
            </a:r>
            <a:endParaRPr lang="en-US" sz="1700"/>
          </a:p>
          <a:p>
            <a:pPr>
              <a:lnSpc>
                <a:spcPct val="90000"/>
              </a:lnSpc>
            </a:pPr>
            <a:r>
              <a:rPr lang="en-US" sz="1700">
                <a:hlinkClick r:id="rId4"/>
              </a:rPr>
              <a:t>www.cci-online.org</a:t>
            </a:r>
            <a:endParaRPr lang="en-US" sz="1700"/>
          </a:p>
          <a:p>
            <a:pPr>
              <a:lnSpc>
                <a:spcPct val="90000"/>
              </a:lnSpc>
            </a:pPr>
            <a:r>
              <a:rPr lang="en-US" sz="1700">
                <a:hlinkClick r:id="rId5"/>
              </a:rPr>
              <a:t>http://www.youtube.com/watch?v=W-SJxeMInDM</a:t>
            </a:r>
            <a:endParaRPr lang="en-US" sz="1700"/>
          </a:p>
          <a:p>
            <a:pPr>
              <a:lnSpc>
                <a:spcPct val="90000"/>
              </a:lnSpc>
            </a:pPr>
            <a:r>
              <a:rPr lang="en-US" sz="1700"/>
              <a:t>When searching use keywords: angioplasty, angiography, echocardiography, ultrasound, carotid arterial scan, cardiac sonography, vascular sonography</a:t>
            </a:r>
          </a:p>
        </p:txBody>
      </p:sp>
      <p:sp>
        <p:nvSpPr>
          <p:cNvPr id="13" name="Rectangle 12">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5878019"/>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p:cNvSpPr>
            <a:spLocks noGrp="1"/>
          </p:cNvSpPr>
          <p:nvPr>
            <p:ph type="ftr" sz="quarter" idx="11"/>
          </p:nvPr>
        </p:nvSpPr>
        <p:spPr>
          <a:xfrm>
            <a:off x="435894" y="5951811"/>
            <a:ext cx="5187907" cy="365125"/>
          </a:xfrm>
        </p:spPr>
        <p:txBody>
          <a:bodyPr>
            <a:normAutofit/>
          </a:bodyPr>
          <a:lstStyle/>
          <a:p>
            <a:pPr>
              <a:spcAft>
                <a:spcPts val="600"/>
              </a:spcAft>
            </a:pPr>
            <a:r>
              <a:rPr lang="en-US">
                <a:solidFill>
                  <a:srgbClr val="FFFFFF"/>
                </a:solidFill>
              </a:rPr>
              <a:t>August 3, 2020</a:t>
            </a:r>
          </a:p>
        </p:txBody>
      </p:sp>
    </p:spTree>
    <p:extLst>
      <p:ext uri="{BB962C8B-B14F-4D97-AF65-F5344CB8AC3E}">
        <p14:creationId xmlns:p14="http://schemas.microsoft.com/office/powerpoint/2010/main" val="70481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1024467"/>
          </a:xfrm>
        </p:spPr>
        <p:txBody>
          <a:bodyPr/>
          <a:lstStyle/>
          <a:p>
            <a:r>
              <a:rPr lang="en-US" dirty="0"/>
              <a:t>Ultrasound Programs</a:t>
            </a:r>
            <a:endParaRPr lang="en-US" sz="2800" i="1" dirty="0"/>
          </a:p>
        </p:txBody>
      </p:sp>
      <p:sp>
        <p:nvSpPr>
          <p:cNvPr id="3" name="Text Placeholder 2"/>
          <p:cNvSpPr>
            <a:spLocks noGrp="1"/>
          </p:cNvSpPr>
          <p:nvPr>
            <p:ph type="body" idx="1"/>
          </p:nvPr>
        </p:nvSpPr>
        <p:spPr>
          <a:xfrm>
            <a:off x="381000" y="2270713"/>
            <a:ext cx="3806190" cy="723400"/>
          </a:xfrm>
        </p:spPr>
        <p:txBody>
          <a:bodyPr/>
          <a:lstStyle/>
          <a:p>
            <a:r>
              <a:rPr lang="en-US" b="1" u="sng" dirty="0"/>
              <a:t>DMS – </a:t>
            </a:r>
            <a:r>
              <a:rPr lang="en-US" sz="1400" b="1" u="sng" dirty="0"/>
              <a:t>Diagnostic Medical Sonography</a:t>
            </a:r>
          </a:p>
        </p:txBody>
      </p:sp>
      <p:sp>
        <p:nvSpPr>
          <p:cNvPr id="4" name="Content Placeholder 3"/>
          <p:cNvSpPr>
            <a:spLocks noGrp="1"/>
          </p:cNvSpPr>
          <p:nvPr>
            <p:ph sz="half" idx="2"/>
          </p:nvPr>
        </p:nvSpPr>
        <p:spPr>
          <a:xfrm>
            <a:off x="512173" y="2906873"/>
            <a:ext cx="3806190" cy="1413371"/>
          </a:xfrm>
        </p:spPr>
        <p:txBody>
          <a:bodyPr/>
          <a:lstStyle/>
          <a:p>
            <a:r>
              <a:rPr lang="en-US" sz="1800" dirty="0"/>
              <a:t>General Ultrasound</a:t>
            </a:r>
            <a:r>
              <a:rPr lang="en-US" sz="1800" dirty="0">
                <a:solidFill>
                  <a:srgbClr val="FF0000"/>
                </a:solidFill>
              </a:rPr>
              <a:t>*</a:t>
            </a:r>
            <a:r>
              <a:rPr lang="en-US" dirty="0"/>
              <a:t> </a:t>
            </a:r>
          </a:p>
          <a:p>
            <a:pPr lvl="1"/>
            <a:r>
              <a:rPr lang="en-US" sz="1600" dirty="0"/>
              <a:t>All the “guts”</a:t>
            </a:r>
          </a:p>
          <a:p>
            <a:pPr lvl="1"/>
            <a:r>
              <a:rPr lang="en-US" sz="1600" dirty="0"/>
              <a:t>OB/GYN</a:t>
            </a:r>
          </a:p>
          <a:p>
            <a:pPr lvl="1"/>
            <a:r>
              <a:rPr lang="en-US" sz="1000" i="1" dirty="0">
                <a:solidFill>
                  <a:srgbClr val="FF0000"/>
                </a:solidFill>
              </a:rPr>
              <a:t>*NOT offered at Grossmont</a:t>
            </a:r>
          </a:p>
        </p:txBody>
      </p:sp>
      <p:sp>
        <p:nvSpPr>
          <p:cNvPr id="5" name="Text Placeholder 4"/>
          <p:cNvSpPr>
            <a:spLocks noGrp="1"/>
          </p:cNvSpPr>
          <p:nvPr>
            <p:ph type="body" sz="quarter" idx="3"/>
          </p:nvPr>
        </p:nvSpPr>
        <p:spPr>
          <a:xfrm>
            <a:off x="4738007" y="2270713"/>
            <a:ext cx="3806190" cy="722376"/>
          </a:xfrm>
        </p:spPr>
        <p:txBody>
          <a:bodyPr/>
          <a:lstStyle/>
          <a:p>
            <a:r>
              <a:rPr lang="en-US" b="1" u="sng" dirty="0"/>
              <a:t>CVT – </a:t>
            </a:r>
            <a:r>
              <a:rPr lang="en-US" sz="1400" b="1" u="sng" dirty="0"/>
              <a:t>Cardiovascular Technology</a:t>
            </a:r>
          </a:p>
        </p:txBody>
      </p:sp>
      <p:sp>
        <p:nvSpPr>
          <p:cNvPr id="6" name="Content Placeholder 5"/>
          <p:cNvSpPr>
            <a:spLocks noGrp="1"/>
          </p:cNvSpPr>
          <p:nvPr>
            <p:ph sz="quarter" idx="4"/>
          </p:nvPr>
        </p:nvSpPr>
        <p:spPr>
          <a:xfrm>
            <a:off x="4764133" y="2906873"/>
            <a:ext cx="3806190" cy="1413372"/>
          </a:xfrm>
        </p:spPr>
        <p:txBody>
          <a:bodyPr>
            <a:normAutofit lnSpcReduction="10000"/>
          </a:bodyPr>
          <a:lstStyle/>
          <a:p>
            <a:r>
              <a:rPr lang="en-US" sz="1800" dirty="0"/>
              <a:t>Adult Echocardiography</a:t>
            </a:r>
          </a:p>
          <a:p>
            <a:r>
              <a:rPr lang="en-US" sz="1800" dirty="0"/>
              <a:t>Pediatric Echocardiography</a:t>
            </a:r>
            <a:r>
              <a:rPr lang="en-US" sz="1800" dirty="0">
                <a:solidFill>
                  <a:srgbClr val="FF0000"/>
                </a:solidFill>
              </a:rPr>
              <a:t>*</a:t>
            </a:r>
          </a:p>
          <a:p>
            <a:pPr lvl="1"/>
            <a:r>
              <a:rPr lang="en-US" sz="900" i="1" dirty="0">
                <a:solidFill>
                  <a:srgbClr val="FF0000"/>
                </a:solidFill>
              </a:rPr>
              <a:t>*Not offered at Grossmont</a:t>
            </a:r>
          </a:p>
          <a:p>
            <a:r>
              <a:rPr lang="en-US" sz="1800" dirty="0"/>
              <a:t>Vascular Technology</a:t>
            </a:r>
          </a:p>
        </p:txBody>
      </p:sp>
      <p:sp>
        <p:nvSpPr>
          <p:cNvPr id="9" name="Footer Placeholder 8"/>
          <p:cNvSpPr>
            <a:spLocks noGrp="1"/>
          </p:cNvSpPr>
          <p:nvPr>
            <p:ph type="ftr" sz="quarter" idx="11"/>
          </p:nvPr>
        </p:nvSpPr>
        <p:spPr/>
        <p:txBody>
          <a:bodyPr/>
          <a:lstStyle/>
          <a:p>
            <a:r>
              <a:rPr lang="en-US" dirty="0"/>
              <a:t>Dec 5, 2017</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450" y="4320246"/>
            <a:ext cx="2540001" cy="19050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956" y="4320245"/>
            <a:ext cx="2681526" cy="1905001"/>
          </a:xfrm>
          <a:prstGeom prst="rect">
            <a:avLst/>
          </a:prstGeom>
        </p:spPr>
      </p:pic>
      <p:sp>
        <p:nvSpPr>
          <p:cNvPr id="10" name="TextBox 9"/>
          <p:cNvSpPr txBox="1"/>
          <p:nvPr/>
        </p:nvSpPr>
        <p:spPr>
          <a:xfrm>
            <a:off x="492919" y="6225247"/>
            <a:ext cx="2783681" cy="215444"/>
          </a:xfrm>
          <a:prstGeom prst="rect">
            <a:avLst/>
          </a:prstGeom>
          <a:noFill/>
        </p:spPr>
        <p:txBody>
          <a:bodyPr wrap="square" rtlCol="0">
            <a:spAutoFit/>
          </a:bodyPr>
          <a:lstStyle/>
          <a:p>
            <a:r>
              <a:rPr lang="en-US" sz="800" dirty="0"/>
              <a:t>*</a:t>
            </a:r>
            <a:r>
              <a:rPr lang="en-US" sz="800" i="1" dirty="0"/>
              <a:t>Posted with permission from Kate Barrow</a:t>
            </a:r>
          </a:p>
        </p:txBody>
      </p:sp>
      <p:sp>
        <p:nvSpPr>
          <p:cNvPr id="12" name="TextBox 11"/>
          <p:cNvSpPr txBox="1"/>
          <p:nvPr/>
        </p:nvSpPr>
        <p:spPr>
          <a:xfrm>
            <a:off x="-76200" y="1874859"/>
            <a:ext cx="7620000" cy="646331"/>
          </a:xfrm>
          <a:prstGeom prst="rect">
            <a:avLst/>
          </a:prstGeom>
          <a:noFill/>
        </p:spPr>
        <p:txBody>
          <a:bodyPr wrap="square" rtlCol="0">
            <a:spAutoFit/>
          </a:bodyPr>
          <a:lstStyle/>
          <a:p>
            <a:pPr lvl="1"/>
            <a:r>
              <a:rPr lang="en-US" dirty="0"/>
              <a:t>In CA: DMS Cardiac US – 3, Vascular US – 2</a:t>
            </a:r>
          </a:p>
          <a:p>
            <a:pPr lvl="1"/>
            <a:r>
              <a:rPr lang="en-US" dirty="0"/>
              <a:t>In CA: CVT Cardiac US – 2, Vascular US – 1, Invasive - 1</a:t>
            </a:r>
          </a:p>
        </p:txBody>
      </p:sp>
    </p:spTree>
    <p:extLst>
      <p:ext uri="{BB962C8B-B14F-4D97-AF65-F5344CB8AC3E}">
        <p14:creationId xmlns:p14="http://schemas.microsoft.com/office/powerpoint/2010/main" val="348374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looking at the camera&#10;&#10;Description automatically generated">
            <a:extLst>
              <a:ext uri="{FF2B5EF4-FFF2-40B4-BE49-F238E27FC236}">
                <a16:creationId xmlns:a16="http://schemas.microsoft.com/office/drawing/2014/main" id="{FB54B489-4921-4D37-B59B-30BA21024AB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436" t="2157" r="22204"/>
          <a:stretch/>
        </p:blipFill>
        <p:spPr>
          <a:xfrm>
            <a:off x="20" y="10"/>
            <a:ext cx="9143980" cy="6857990"/>
          </a:xfrm>
          <a:prstGeom prst="rect">
            <a:avLst/>
          </a:prstGeom>
        </p:spPr>
      </p:pic>
      <p:grpSp>
        <p:nvGrpSpPr>
          <p:cNvPr id="21" name="Group 20">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457200"/>
            <a:ext cx="2777491" cy="5935132"/>
            <a:chOff x="438068" y="457200"/>
            <a:chExt cx="3703320" cy="5935132"/>
          </a:xfrm>
        </p:grpSpPr>
        <p:sp>
          <p:nvSpPr>
            <p:cNvPr id="22" name="Rectangle 21">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67CF352-B51F-41D6-A29F-0839251FD5E9}"/>
              </a:ext>
            </a:extLst>
          </p:cNvPr>
          <p:cNvSpPr>
            <a:spLocks noGrp="1"/>
          </p:cNvSpPr>
          <p:nvPr>
            <p:ph type="title"/>
          </p:nvPr>
        </p:nvSpPr>
        <p:spPr>
          <a:xfrm>
            <a:off x="438150" y="1006956"/>
            <a:ext cx="2559050" cy="1372177"/>
          </a:xfrm>
        </p:spPr>
        <p:txBody>
          <a:bodyPr vert="horz" lIns="91440" tIns="45720" rIns="91440" bIns="45720" rtlCol="0" anchor="ctr">
            <a:normAutofit/>
          </a:bodyPr>
          <a:lstStyle/>
          <a:p>
            <a:pPr>
              <a:lnSpc>
                <a:spcPct val="90000"/>
              </a:lnSpc>
            </a:pPr>
            <a:r>
              <a:rPr lang="en-US" sz="2000" dirty="0"/>
              <a:t>Cardiovascular Technology Program Video</a:t>
            </a:r>
          </a:p>
        </p:txBody>
      </p:sp>
      <p:sp>
        <p:nvSpPr>
          <p:cNvPr id="3" name="Content Placeholder 2">
            <a:extLst>
              <a:ext uri="{FF2B5EF4-FFF2-40B4-BE49-F238E27FC236}">
                <a16:creationId xmlns:a16="http://schemas.microsoft.com/office/drawing/2014/main" id="{85949B2A-0547-4D31-8A60-3EC0EE421CC7}"/>
              </a:ext>
            </a:extLst>
          </p:cNvPr>
          <p:cNvSpPr>
            <a:spLocks noGrp="1"/>
          </p:cNvSpPr>
          <p:nvPr>
            <p:ph sz="half" idx="1"/>
          </p:nvPr>
        </p:nvSpPr>
        <p:spPr>
          <a:xfrm>
            <a:off x="435894" y="2438399"/>
            <a:ext cx="2561306" cy="3564467"/>
          </a:xfrm>
        </p:spPr>
        <p:txBody>
          <a:bodyPr vert="horz" lIns="91440" tIns="45720" rIns="91440" bIns="45720" rtlCol="0" anchor="ctr">
            <a:normAutofit/>
          </a:bodyPr>
          <a:lstStyle/>
          <a:p>
            <a:r>
              <a:rPr lang="en-US">
                <a:solidFill>
                  <a:schemeClr val="bg1"/>
                </a:solidFill>
              </a:rPr>
              <a:t>California Community College – Workforce video series:</a:t>
            </a:r>
          </a:p>
          <a:p>
            <a:r>
              <a:rPr lang="en-US">
                <a:solidFill>
                  <a:schemeClr val="bg1"/>
                </a:solidFill>
                <a:hlinkClick r:id="rId4"/>
              </a:rPr>
              <a:t>https://youtu.be/dFoTiqVZcLo</a:t>
            </a:r>
            <a:r>
              <a:rPr lang="en-US">
                <a:solidFill>
                  <a:schemeClr val="bg1"/>
                </a:solidFill>
              </a:rPr>
              <a:t> </a:t>
            </a:r>
          </a:p>
          <a:p>
            <a:endParaRPr lang="en-US">
              <a:solidFill>
                <a:schemeClr val="bg1"/>
              </a:solidFill>
            </a:endParaRPr>
          </a:p>
        </p:txBody>
      </p:sp>
    </p:spTree>
    <p:extLst>
      <p:ext uri="{BB962C8B-B14F-4D97-AF65-F5344CB8AC3E}">
        <p14:creationId xmlns:p14="http://schemas.microsoft.com/office/powerpoint/2010/main" val="354424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A8C65D-7200-4364-83A9-56FEE2B0C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E0910E-BCC6-4CD1-9484-9DF343B84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4D0C3A9-2770-4D11-B0E3-39390FEB3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AECFD31-7130-49E2-B3CB-8910AF456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523" r="-3" b="5548"/>
          <a:stretch/>
        </p:blipFill>
        <p:spPr>
          <a:xfrm>
            <a:off x="-1" y="10"/>
            <a:ext cx="3433703" cy="2315857"/>
          </a:xfrm>
          <a:prstGeom prst="rect">
            <a:avLst/>
          </a:prstGeom>
        </p:spPr>
      </p:pic>
      <p:sp>
        <p:nvSpPr>
          <p:cNvPr id="20" name="Rectangle 19">
            <a:extLst>
              <a:ext uri="{FF2B5EF4-FFF2-40B4-BE49-F238E27FC236}">
                <a16:creationId xmlns:a16="http://schemas.microsoft.com/office/drawing/2014/main" id="{CD6976D5-0916-4CA0-926A-5FC254F0D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379" y="0"/>
            <a:ext cx="5678284" cy="6858000"/>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903530" y="457280"/>
            <a:ext cx="4800275" cy="1431399"/>
          </a:xfrm>
        </p:spPr>
        <p:txBody>
          <a:bodyPr vert="horz" lIns="91440" tIns="45720" rIns="91440" bIns="45720" rtlCol="0" anchor="ctr">
            <a:normAutofit/>
          </a:bodyPr>
          <a:lstStyle/>
          <a:p>
            <a:r>
              <a:rPr lang="en-US">
                <a:solidFill>
                  <a:srgbClr val="FFFFFF"/>
                </a:solidFill>
              </a:rPr>
              <a:t>Grossmont College </a:t>
            </a:r>
            <a:br>
              <a:rPr lang="en-US">
                <a:solidFill>
                  <a:srgbClr val="FFFFFF"/>
                </a:solidFill>
              </a:rPr>
            </a:br>
            <a:r>
              <a:rPr lang="en-US">
                <a:solidFill>
                  <a:srgbClr val="FFFFFF"/>
                </a:solidFill>
              </a:rPr>
              <a:t>We have 3 CVT Track Specialties</a:t>
            </a:r>
          </a:p>
        </p:txBody>
      </p:sp>
      <p:pic>
        <p:nvPicPr>
          <p:cNvPr id="5" name="Content Placeholder 4"/>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11077" r="-4" b="2201"/>
          <a:stretch/>
        </p:blipFill>
        <p:spPr>
          <a:xfrm>
            <a:off x="1" y="2315868"/>
            <a:ext cx="3420149" cy="2224426"/>
          </a:xfrm>
          <a:prstGeom prst="rect">
            <a:avLst/>
          </a:prstGeom>
        </p:spPr>
      </p:pic>
      <p:sp>
        <p:nvSpPr>
          <p:cNvPr id="22" name="Rectangle 21">
            <a:extLst>
              <a:ext uri="{FF2B5EF4-FFF2-40B4-BE49-F238E27FC236}">
                <a16:creationId xmlns:a16="http://schemas.microsoft.com/office/drawing/2014/main" id="{913A77A6-9F45-4FCF-921A-EE086155D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7887" y="-460"/>
            <a:ext cx="6858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37EB30D-250E-45F3-8C6D-EA2E19F67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 y="2224427"/>
            <a:ext cx="3435857"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3B14920B-8B90-43F9-B1D6-212E0C42C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 y="4541214"/>
            <a:ext cx="3435857"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849" r="4" b="10263"/>
          <a:stretch/>
        </p:blipFill>
        <p:spPr>
          <a:xfrm rot="10800000">
            <a:off x="20" y="4632654"/>
            <a:ext cx="3397867" cy="2224886"/>
          </a:xfrm>
          <a:prstGeom prst="rect">
            <a:avLst/>
          </a:prstGeom>
        </p:spPr>
      </p:pic>
      <p:sp>
        <p:nvSpPr>
          <p:cNvPr id="3" name="Content Placeholder 2"/>
          <p:cNvSpPr>
            <a:spLocks noGrp="1"/>
          </p:cNvSpPr>
          <p:nvPr>
            <p:ph sz="half" idx="1"/>
          </p:nvPr>
        </p:nvSpPr>
        <p:spPr>
          <a:xfrm>
            <a:off x="3905692" y="2194527"/>
            <a:ext cx="4798159" cy="4114834"/>
          </a:xfrm>
          <a:prstGeom prst="rect">
            <a:avLst/>
          </a:prstGeom>
        </p:spPr>
        <p:txBody>
          <a:bodyPr vert="horz" lIns="91440" tIns="45720" rIns="91440" bIns="45720" rtlCol="0" anchor="ctr">
            <a:normAutofit/>
          </a:bodyPr>
          <a:lstStyle/>
          <a:p>
            <a:r>
              <a:rPr lang="en-US" dirty="0">
                <a:solidFill>
                  <a:srgbClr val="FFFFFF"/>
                </a:solidFill>
              </a:rPr>
              <a:t>Vascular Technology (Ultrasound)</a:t>
            </a:r>
          </a:p>
          <a:p>
            <a:r>
              <a:rPr lang="en-US" dirty="0">
                <a:solidFill>
                  <a:srgbClr val="FFFFFF"/>
                </a:solidFill>
              </a:rPr>
              <a:t>Adult Echocardiography (Ultrasound)</a:t>
            </a:r>
          </a:p>
          <a:p>
            <a:r>
              <a:rPr lang="en-US" dirty="0">
                <a:solidFill>
                  <a:srgbClr val="FFFFFF"/>
                </a:solidFill>
              </a:rPr>
              <a:t>Invasive Cardiovascular Technology (Cath Lab)</a:t>
            </a:r>
          </a:p>
        </p:txBody>
      </p:sp>
      <p:sp>
        <p:nvSpPr>
          <p:cNvPr id="4" name="Footer Placeholder 3"/>
          <p:cNvSpPr>
            <a:spLocks noGrp="1"/>
          </p:cNvSpPr>
          <p:nvPr>
            <p:ph type="ftr" sz="quarter" idx="11"/>
          </p:nvPr>
        </p:nvSpPr>
        <p:spPr>
          <a:xfrm>
            <a:off x="3901274" y="6256611"/>
            <a:ext cx="2567656" cy="365125"/>
          </a:xfrm>
        </p:spPr>
        <p:txBody>
          <a:bodyPr vert="horz" lIns="91440" tIns="45720" rIns="91440" bIns="45720" rtlCol="0" anchor="ctr">
            <a:normAutofit/>
          </a:bodyPr>
          <a:lstStyle/>
          <a:p>
            <a:pPr defTabSz="457200">
              <a:spcAft>
                <a:spcPts val="600"/>
              </a:spcAft>
            </a:pPr>
            <a:r>
              <a:rPr lang="en-US" kern="1200" cap="all" dirty="0">
                <a:solidFill>
                  <a:schemeClr val="accent2"/>
                </a:solidFill>
                <a:latin typeface="+mn-lt"/>
                <a:ea typeface="+mn-ea"/>
                <a:cs typeface="+mn-cs"/>
              </a:rPr>
              <a:t>August 3, 2020</a:t>
            </a:r>
          </a:p>
        </p:txBody>
      </p:sp>
    </p:spTree>
    <p:extLst>
      <p:ext uri="{BB962C8B-B14F-4D97-AF65-F5344CB8AC3E}">
        <p14:creationId xmlns:p14="http://schemas.microsoft.com/office/powerpoint/2010/main" val="87629052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vert="horz" lIns="91440" tIns="45720" rIns="91440" bIns="45720" rtlCol="0" anchor="b">
            <a:normAutofit/>
          </a:bodyPr>
          <a:lstStyle/>
          <a:p>
            <a:r>
              <a:rPr lang="en-US" dirty="0"/>
              <a:t>Invasive CVT</a:t>
            </a:r>
          </a:p>
        </p:txBody>
      </p:sp>
      <p:pic>
        <p:nvPicPr>
          <p:cNvPr id="6" name="Content Placeholder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3" b="8278"/>
          <a:stretch/>
        </p:blipFill>
        <p:spPr>
          <a:xfrm>
            <a:off x="336549" y="1871133"/>
            <a:ext cx="2762250" cy="4504267"/>
          </a:xfrm>
          <a:prstGeom prst="rect">
            <a:avLst/>
          </a:prstGeom>
        </p:spPr>
      </p:pic>
      <p:sp>
        <p:nvSpPr>
          <p:cNvPr id="3" name="Content Placeholder 2"/>
          <p:cNvSpPr>
            <a:spLocks noGrp="1"/>
          </p:cNvSpPr>
          <p:nvPr>
            <p:ph sz="half" idx="1"/>
          </p:nvPr>
        </p:nvSpPr>
        <p:spPr>
          <a:xfrm>
            <a:off x="3356893" y="2180496"/>
            <a:ext cx="5355305" cy="3678303"/>
          </a:xfrm>
        </p:spPr>
        <p:txBody>
          <a:bodyPr vert="horz" lIns="91440" tIns="45720" rIns="91440" bIns="45720" rtlCol="0" anchor="ctr">
            <a:normAutofit/>
          </a:bodyPr>
          <a:lstStyle/>
          <a:p>
            <a:r>
              <a:rPr lang="en-US" dirty="0"/>
              <a:t>Cardiac Catheterization Lab</a:t>
            </a:r>
          </a:p>
          <a:p>
            <a:r>
              <a:rPr lang="en-US" dirty="0"/>
              <a:t>Radiology Suite</a:t>
            </a:r>
          </a:p>
          <a:p>
            <a:r>
              <a:rPr lang="en-US" dirty="0"/>
              <a:t>Work as a team member</a:t>
            </a:r>
          </a:p>
          <a:p>
            <a:r>
              <a:rPr lang="en-US" dirty="0"/>
              <a:t>Roles are Scrub, Monitor, Circulate</a:t>
            </a:r>
          </a:p>
          <a:p>
            <a:r>
              <a:rPr lang="en-US" dirty="0"/>
              <a:t>Procedures include Heart Catheterization, Pacemaker Implants, Peripheral Intervention</a:t>
            </a:r>
          </a:p>
          <a:p>
            <a:r>
              <a:rPr lang="en-US" dirty="0">
                <a:hlinkClick r:id="rId3"/>
              </a:rPr>
              <a:t>Video</a:t>
            </a:r>
            <a:r>
              <a:rPr lang="en-US" dirty="0"/>
              <a:t> of normal coronary angiogram.</a:t>
            </a:r>
          </a:p>
        </p:txBody>
      </p:sp>
      <p:sp>
        <p:nvSpPr>
          <p:cNvPr id="4" name="Footer Placeholder 3"/>
          <p:cNvSpPr>
            <a:spLocks noGrp="1"/>
          </p:cNvSpPr>
          <p:nvPr>
            <p:ph type="ftr" sz="quarter" idx="11"/>
          </p:nvPr>
        </p:nvSpPr>
        <p:spPr>
          <a:xfrm>
            <a:off x="3356894" y="5951811"/>
            <a:ext cx="3875755" cy="365125"/>
          </a:xfrm>
        </p:spPr>
        <p:txBody>
          <a:bodyPr vert="horz" lIns="91440" tIns="45720" rIns="91440" bIns="45720" rtlCol="0" anchor="ctr">
            <a:normAutofit/>
          </a:bodyPr>
          <a:lstStyle/>
          <a:p>
            <a:pPr defTabSz="457200">
              <a:spcAft>
                <a:spcPts val="600"/>
              </a:spcAft>
            </a:pPr>
            <a:r>
              <a:rPr lang="en-US" dirty="0"/>
              <a:t>August 3, 2020</a:t>
            </a:r>
            <a:endParaRPr lang="en-US" kern="1200" cap="all" dirty="0">
              <a:solidFill>
                <a:schemeClr val="accent2"/>
              </a:solidFill>
              <a:latin typeface="+mn-lt"/>
              <a:ea typeface="+mn-ea"/>
              <a:cs typeface="+mn-cs"/>
            </a:endParaRPr>
          </a:p>
        </p:txBody>
      </p:sp>
    </p:spTree>
    <p:extLst>
      <p:ext uri="{BB962C8B-B14F-4D97-AF65-F5344CB8AC3E}">
        <p14:creationId xmlns:p14="http://schemas.microsoft.com/office/powerpoint/2010/main" val="290126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620" t="2765" r="25454" b="1"/>
          <a:stretch/>
        </p:blipFill>
        <p:spPr>
          <a:xfrm>
            <a:off x="20" y="10"/>
            <a:ext cx="9143980" cy="6857990"/>
          </a:xfrm>
          <a:prstGeom prst="rect">
            <a:avLst/>
          </a:prstGeom>
        </p:spPr>
      </p:pic>
      <p:grpSp>
        <p:nvGrpSpPr>
          <p:cNvPr id="13" name="Group 12">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457200"/>
            <a:ext cx="2777491" cy="5935132"/>
            <a:chOff x="438068" y="457200"/>
            <a:chExt cx="3703320" cy="5935132"/>
          </a:xfrm>
        </p:grpSpPr>
        <p:sp>
          <p:nvSpPr>
            <p:cNvPr id="14" name="Rectangle 13">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38150" y="1006956"/>
            <a:ext cx="2559050" cy="1372177"/>
          </a:xfrm>
        </p:spPr>
        <p:txBody>
          <a:bodyPr anchor="ctr">
            <a:normAutofit/>
          </a:bodyPr>
          <a:lstStyle/>
          <a:p>
            <a:r>
              <a:rPr lang="en-US" dirty="0"/>
              <a:t>Echo Tech</a:t>
            </a:r>
          </a:p>
        </p:txBody>
      </p:sp>
      <p:sp>
        <p:nvSpPr>
          <p:cNvPr id="3" name="Content Placeholder 2"/>
          <p:cNvSpPr>
            <a:spLocks noGrp="1"/>
          </p:cNvSpPr>
          <p:nvPr>
            <p:ph idx="1"/>
          </p:nvPr>
        </p:nvSpPr>
        <p:spPr>
          <a:xfrm>
            <a:off x="435894" y="2438399"/>
            <a:ext cx="2561306" cy="3564467"/>
          </a:xfrm>
        </p:spPr>
        <p:txBody>
          <a:bodyPr>
            <a:normAutofit/>
          </a:bodyPr>
          <a:lstStyle/>
          <a:p>
            <a:pPr>
              <a:lnSpc>
                <a:spcPct val="90000"/>
              </a:lnSpc>
            </a:pPr>
            <a:r>
              <a:rPr lang="en-US" sz="1100">
                <a:solidFill>
                  <a:schemeClr val="bg1"/>
                </a:solidFill>
              </a:rPr>
              <a:t>Echo Lab, Hospital or Clinic setting</a:t>
            </a:r>
          </a:p>
          <a:p>
            <a:pPr>
              <a:lnSpc>
                <a:spcPct val="90000"/>
              </a:lnSpc>
            </a:pPr>
            <a:r>
              <a:rPr lang="en-US" sz="1100">
                <a:solidFill>
                  <a:schemeClr val="bg1"/>
                </a:solidFill>
              </a:rPr>
              <a:t>One on One with the patient</a:t>
            </a:r>
          </a:p>
          <a:p>
            <a:pPr>
              <a:lnSpc>
                <a:spcPct val="90000"/>
              </a:lnSpc>
            </a:pPr>
            <a:r>
              <a:rPr lang="en-US" sz="1100">
                <a:solidFill>
                  <a:schemeClr val="bg1"/>
                </a:solidFill>
              </a:rPr>
              <a:t>Ultrasound of the heart</a:t>
            </a:r>
          </a:p>
          <a:p>
            <a:pPr>
              <a:lnSpc>
                <a:spcPct val="90000"/>
              </a:lnSpc>
            </a:pPr>
            <a:r>
              <a:rPr lang="en-US" sz="1100">
                <a:solidFill>
                  <a:schemeClr val="bg1"/>
                </a:solidFill>
                <a:hlinkClick r:id="rId3"/>
              </a:rPr>
              <a:t>Video</a:t>
            </a:r>
            <a:r>
              <a:rPr lang="en-US" sz="1100">
                <a:solidFill>
                  <a:schemeClr val="bg1"/>
                </a:solidFill>
              </a:rPr>
              <a:t> of echocardiogram</a:t>
            </a:r>
          </a:p>
          <a:p>
            <a:pPr>
              <a:lnSpc>
                <a:spcPct val="90000"/>
              </a:lnSpc>
            </a:pPr>
            <a:endParaRPr lang="en-US" sz="1100" i="1">
              <a:solidFill>
                <a:schemeClr val="bg1"/>
              </a:solidFill>
              <a:hlinkClick r:id="rId4"/>
            </a:endParaRPr>
          </a:p>
          <a:p>
            <a:pPr>
              <a:lnSpc>
                <a:spcPct val="90000"/>
              </a:lnSpc>
            </a:pPr>
            <a:endParaRPr lang="en-US" sz="1100" i="1">
              <a:solidFill>
                <a:schemeClr val="bg1"/>
              </a:solidFill>
              <a:hlinkClick r:id="rId4"/>
            </a:endParaRPr>
          </a:p>
          <a:p>
            <a:pPr>
              <a:lnSpc>
                <a:spcPct val="90000"/>
              </a:lnSpc>
            </a:pPr>
            <a:endParaRPr lang="en-US" sz="1100" i="1">
              <a:solidFill>
                <a:schemeClr val="bg1"/>
              </a:solidFill>
              <a:hlinkClick r:id="rId4"/>
            </a:endParaRPr>
          </a:p>
          <a:p>
            <a:pPr>
              <a:lnSpc>
                <a:spcPct val="90000"/>
              </a:lnSpc>
            </a:pPr>
            <a:endParaRPr lang="en-US" sz="1100" i="1">
              <a:solidFill>
                <a:schemeClr val="bg1"/>
              </a:solidFill>
              <a:hlinkClick r:id="rId4"/>
            </a:endParaRPr>
          </a:p>
          <a:p>
            <a:pPr>
              <a:lnSpc>
                <a:spcPct val="90000"/>
              </a:lnSpc>
            </a:pPr>
            <a:endParaRPr lang="en-US" sz="1100" i="1">
              <a:solidFill>
                <a:schemeClr val="bg1"/>
              </a:solidFill>
              <a:hlinkClick r:id="rId4"/>
            </a:endParaRPr>
          </a:p>
          <a:p>
            <a:pPr>
              <a:lnSpc>
                <a:spcPct val="90000"/>
              </a:lnSpc>
            </a:pPr>
            <a:endParaRPr lang="en-US" sz="1100" i="1">
              <a:solidFill>
                <a:schemeClr val="bg1"/>
              </a:solidFill>
              <a:hlinkClick r:id="rId4"/>
            </a:endParaRPr>
          </a:p>
          <a:p>
            <a:pPr>
              <a:lnSpc>
                <a:spcPct val="90000"/>
              </a:lnSpc>
            </a:pPr>
            <a:endParaRPr lang="en-US" sz="1100" i="1">
              <a:solidFill>
                <a:schemeClr val="bg1"/>
              </a:solidFill>
              <a:hlinkClick r:id="rId4"/>
            </a:endParaRPr>
          </a:p>
          <a:p>
            <a:pPr>
              <a:lnSpc>
                <a:spcPct val="90000"/>
              </a:lnSpc>
            </a:pPr>
            <a:r>
              <a:rPr lang="en-US" sz="1100" i="1">
                <a:solidFill>
                  <a:schemeClr val="bg1"/>
                </a:solidFill>
                <a:hlinkClick r:id="rId4"/>
              </a:rPr>
              <a:t>Brief explanation of echocardiogram</a:t>
            </a:r>
            <a:endParaRPr lang="en-US" sz="1100" i="1">
              <a:solidFill>
                <a:schemeClr val="bg1"/>
              </a:solidFill>
            </a:endParaRPr>
          </a:p>
        </p:txBody>
      </p:sp>
      <p:sp>
        <p:nvSpPr>
          <p:cNvPr id="4" name="Footer Placeholder 3"/>
          <p:cNvSpPr>
            <a:spLocks noGrp="1"/>
          </p:cNvSpPr>
          <p:nvPr>
            <p:ph type="ftr" sz="quarter" idx="11"/>
          </p:nvPr>
        </p:nvSpPr>
        <p:spPr>
          <a:xfrm>
            <a:off x="435894" y="5884078"/>
            <a:ext cx="2567655" cy="365125"/>
          </a:xfrm>
        </p:spPr>
        <p:txBody>
          <a:bodyPr>
            <a:normAutofit/>
          </a:bodyPr>
          <a:lstStyle/>
          <a:p>
            <a:pPr>
              <a:spcAft>
                <a:spcPts val="600"/>
              </a:spcAft>
            </a:pPr>
            <a:r>
              <a:rPr lang="en-US" dirty="0"/>
              <a:t>August 3, 2020</a:t>
            </a:r>
          </a:p>
        </p:txBody>
      </p:sp>
    </p:spTree>
    <p:extLst>
      <p:ext uri="{BB962C8B-B14F-4D97-AF65-F5344CB8AC3E}">
        <p14:creationId xmlns:p14="http://schemas.microsoft.com/office/powerpoint/2010/main" val="182010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325A0672-A00B-4963-A6A1-170BBE229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5894" y="702156"/>
            <a:ext cx="5418806" cy="1013800"/>
          </a:xfrm>
        </p:spPr>
        <p:txBody>
          <a:bodyPr vert="horz" lIns="91440" tIns="45720" rIns="91440" bIns="45720" rtlCol="0" anchor="b">
            <a:normAutofit/>
          </a:bodyPr>
          <a:lstStyle/>
          <a:p>
            <a:r>
              <a:rPr lang="en-US">
                <a:solidFill>
                  <a:schemeClr val="accent1"/>
                </a:solidFill>
              </a:rPr>
              <a:t>Vascular Tech</a:t>
            </a:r>
          </a:p>
        </p:txBody>
      </p:sp>
      <p:grpSp>
        <p:nvGrpSpPr>
          <p:cNvPr id="22" name="Group 21">
            <a:extLst>
              <a:ext uri="{FF2B5EF4-FFF2-40B4-BE49-F238E27FC236}">
                <a16:creationId xmlns:a16="http://schemas.microsoft.com/office/drawing/2014/main" id="{E8923A14-6C7A-45FB-A5F1-2D27670256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23" name="Rectangle 22">
              <a:extLst>
                <a:ext uri="{FF2B5EF4-FFF2-40B4-BE49-F238E27FC236}">
                  <a16:creationId xmlns:a16="http://schemas.microsoft.com/office/drawing/2014/main" id="{227738C0-CF5C-4616-B33E-C988DE11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784B4E1F-1F78-4844-B851-9410BA47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4B4AE0E5-28A2-4386-BC9B-71ABF5238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p:cNvSpPr>
            <a:spLocks noGrp="1"/>
          </p:cNvSpPr>
          <p:nvPr>
            <p:ph sz="half" idx="1"/>
          </p:nvPr>
        </p:nvSpPr>
        <p:spPr>
          <a:xfrm>
            <a:off x="435895" y="1896533"/>
            <a:ext cx="5418806" cy="3962266"/>
          </a:xfrm>
        </p:spPr>
        <p:txBody>
          <a:bodyPr vert="horz" lIns="91440" tIns="45720" rIns="91440" bIns="45720" rtlCol="0" anchor="ctr">
            <a:normAutofit/>
          </a:bodyPr>
          <a:lstStyle/>
          <a:p>
            <a:r>
              <a:rPr lang="en-US" dirty="0"/>
              <a:t>Vascular Lab, Hospital or Clinic setting</a:t>
            </a:r>
          </a:p>
          <a:p>
            <a:pPr lvl="1"/>
            <a:r>
              <a:rPr lang="en-US" dirty="0"/>
              <a:t>Cardiology</a:t>
            </a:r>
          </a:p>
          <a:p>
            <a:pPr lvl="1"/>
            <a:r>
              <a:rPr lang="en-US" dirty="0"/>
              <a:t>Neurology</a:t>
            </a:r>
          </a:p>
          <a:p>
            <a:pPr lvl="1"/>
            <a:r>
              <a:rPr lang="en-US" dirty="0"/>
              <a:t>Vascular Surgery</a:t>
            </a:r>
          </a:p>
          <a:p>
            <a:pPr lvl="1"/>
            <a:r>
              <a:rPr lang="en-US" dirty="0"/>
              <a:t>Radiology</a:t>
            </a:r>
          </a:p>
          <a:p>
            <a:r>
              <a:rPr lang="en-US" dirty="0"/>
              <a:t>One on One with the patient</a:t>
            </a:r>
          </a:p>
          <a:p>
            <a:r>
              <a:rPr lang="en-US" dirty="0"/>
              <a:t>Ultrasound of all arteries and veins</a:t>
            </a:r>
          </a:p>
          <a:p>
            <a:r>
              <a:rPr lang="en-US" dirty="0">
                <a:hlinkClick r:id="rId2"/>
              </a:rPr>
              <a:t>Video</a:t>
            </a:r>
            <a:r>
              <a:rPr lang="en-US" dirty="0"/>
              <a:t> of carotid artery study</a:t>
            </a:r>
          </a:p>
        </p:txBody>
      </p:sp>
      <p:sp>
        <p:nvSpPr>
          <p:cNvPr id="4" name="Footer Placeholder 3"/>
          <p:cNvSpPr>
            <a:spLocks noGrp="1"/>
          </p:cNvSpPr>
          <p:nvPr>
            <p:ph type="ftr" sz="quarter" idx="11"/>
          </p:nvPr>
        </p:nvSpPr>
        <p:spPr>
          <a:xfrm>
            <a:off x="435894" y="5951811"/>
            <a:ext cx="3742406" cy="365125"/>
          </a:xfrm>
        </p:spPr>
        <p:txBody>
          <a:bodyPr vert="horz" lIns="91440" tIns="45720" rIns="91440" bIns="45720" rtlCol="0" anchor="ctr">
            <a:normAutofit/>
          </a:bodyPr>
          <a:lstStyle/>
          <a:p>
            <a:pPr defTabSz="457200">
              <a:spcAft>
                <a:spcPts val="600"/>
              </a:spcAft>
            </a:pPr>
            <a:r>
              <a:rPr lang="en-US" kern="1200" cap="all" dirty="0">
                <a:solidFill>
                  <a:schemeClr val="accent2"/>
                </a:solidFill>
                <a:latin typeface="+mn-lt"/>
                <a:ea typeface="+mn-ea"/>
                <a:cs typeface="+mn-cs"/>
              </a:rPr>
              <a:t>August 3, 2020</a:t>
            </a:r>
          </a:p>
        </p:txBody>
      </p:sp>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1473" r="16842"/>
          <a:stretch/>
        </p:blipFill>
        <p:spPr>
          <a:xfrm>
            <a:off x="6031610" y="600075"/>
            <a:ext cx="2771871" cy="5792788"/>
          </a:xfrm>
          <a:prstGeom prst="rect">
            <a:avLst/>
          </a:prstGeom>
        </p:spPr>
      </p:pic>
    </p:spTree>
    <p:extLst>
      <p:ext uri="{BB962C8B-B14F-4D97-AF65-F5344CB8AC3E}">
        <p14:creationId xmlns:p14="http://schemas.microsoft.com/office/powerpoint/2010/main" val="183040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Requirements and Essential Functions</a:t>
            </a:r>
          </a:p>
        </p:txBody>
      </p:sp>
      <p:sp>
        <p:nvSpPr>
          <p:cNvPr id="3" name="Content Placeholder 2"/>
          <p:cNvSpPr>
            <a:spLocks noGrp="1"/>
          </p:cNvSpPr>
          <p:nvPr>
            <p:ph sz="half" idx="1"/>
          </p:nvPr>
        </p:nvSpPr>
        <p:spPr/>
        <p:txBody>
          <a:bodyPr/>
          <a:lstStyle/>
          <a:p>
            <a:r>
              <a:rPr lang="en-US" dirty="0"/>
              <a:t>Lifting</a:t>
            </a:r>
          </a:p>
          <a:p>
            <a:r>
              <a:rPr lang="en-US" dirty="0"/>
              <a:t>Pushing</a:t>
            </a:r>
          </a:p>
          <a:p>
            <a:r>
              <a:rPr lang="en-US" dirty="0"/>
              <a:t>Pulling</a:t>
            </a:r>
          </a:p>
          <a:p>
            <a:r>
              <a:rPr lang="en-US" dirty="0"/>
              <a:t>Reaching </a:t>
            </a:r>
          </a:p>
          <a:p>
            <a:r>
              <a:rPr lang="en-US" dirty="0"/>
              <a:t>Standing </a:t>
            </a:r>
          </a:p>
          <a:p>
            <a:r>
              <a:rPr lang="en-US" dirty="0"/>
              <a:t>Walking</a:t>
            </a:r>
          </a:p>
          <a:p>
            <a:r>
              <a:rPr lang="en-US" dirty="0"/>
              <a:t>Hand manipulation</a:t>
            </a:r>
          </a:p>
          <a:p>
            <a:r>
              <a:rPr lang="en-US" dirty="0"/>
              <a:t>Visual and Auditory</a:t>
            </a:r>
          </a:p>
        </p:txBody>
      </p:sp>
      <p:sp>
        <p:nvSpPr>
          <p:cNvPr id="4" name="Content Placeholder 3"/>
          <p:cNvSpPr>
            <a:spLocks noGrp="1"/>
          </p:cNvSpPr>
          <p:nvPr>
            <p:ph sz="half" idx="2"/>
          </p:nvPr>
        </p:nvSpPr>
        <p:spPr>
          <a:xfrm>
            <a:off x="4757738" y="1993392"/>
            <a:ext cx="3806190" cy="2502408"/>
          </a:xfrm>
        </p:spPr>
        <p:txBody>
          <a:bodyPr/>
          <a:lstStyle/>
          <a:p>
            <a:r>
              <a:rPr lang="en-US" dirty="0"/>
              <a:t>Communication Skills</a:t>
            </a:r>
          </a:p>
          <a:p>
            <a:r>
              <a:rPr lang="en-US" dirty="0"/>
              <a:t>Critical Thinking and Problem Solving</a:t>
            </a:r>
          </a:p>
          <a:p>
            <a:r>
              <a:rPr lang="en-US" dirty="0"/>
              <a:t>Social Skills</a:t>
            </a:r>
          </a:p>
          <a:p>
            <a:r>
              <a:rPr lang="en-US" dirty="0"/>
              <a:t>Observation and Sensory Skills</a:t>
            </a:r>
          </a:p>
        </p:txBody>
      </p:sp>
      <p:sp>
        <p:nvSpPr>
          <p:cNvPr id="6" name="Footer Placeholder 5"/>
          <p:cNvSpPr>
            <a:spLocks noGrp="1"/>
          </p:cNvSpPr>
          <p:nvPr>
            <p:ph type="ftr" sz="quarter" idx="11"/>
          </p:nvPr>
        </p:nvSpPr>
        <p:spPr/>
        <p:txBody>
          <a:bodyPr/>
          <a:lstStyle/>
          <a:p>
            <a:r>
              <a:rPr lang="en-US"/>
              <a:t>March 24,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4433" y="4191000"/>
            <a:ext cx="3352800" cy="2236946"/>
          </a:xfrm>
          <a:prstGeom prst="rect">
            <a:avLst/>
          </a:prstGeom>
          <a:ln>
            <a:noFill/>
          </a:ln>
          <a:effectLst>
            <a:softEdge rad="112500"/>
          </a:effectLst>
        </p:spPr>
      </p:pic>
    </p:spTree>
    <p:extLst>
      <p:ext uri="{BB962C8B-B14F-4D97-AF65-F5344CB8AC3E}">
        <p14:creationId xmlns:p14="http://schemas.microsoft.com/office/powerpoint/2010/main" val="173555483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1135</Words>
  <Application>Microsoft Office PowerPoint</Application>
  <PresentationFormat>On-screen Show (4:3)</PresentationFormat>
  <Paragraphs>255</Paragraphs>
  <Slides>29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Gill Sans MT</vt:lpstr>
      <vt:lpstr>Wingdings 2</vt:lpstr>
      <vt:lpstr>Dividend</vt:lpstr>
      <vt:lpstr>Cardiovascular Technology Program Preview</vt:lpstr>
      <vt:lpstr>Grossmont College  CVT Program</vt:lpstr>
      <vt:lpstr>Ultrasound Programs</vt:lpstr>
      <vt:lpstr>Cardiovascular Technology Program Video</vt:lpstr>
      <vt:lpstr>Grossmont College  We have 3 CVT Track Specialties</vt:lpstr>
      <vt:lpstr>Invasive CVT</vt:lpstr>
      <vt:lpstr>Echo Tech</vt:lpstr>
      <vt:lpstr>Vascular Tech</vt:lpstr>
      <vt:lpstr>Physical Requirements and Essential Functions</vt:lpstr>
      <vt:lpstr>CVT Program</vt:lpstr>
      <vt:lpstr>Prerequisites</vt:lpstr>
      <vt:lpstr>Equivalency Grid</vt:lpstr>
      <vt:lpstr>A Completed Application</vt:lpstr>
      <vt:lpstr>Student Health Services</vt:lpstr>
      <vt:lpstr>Application to Program</vt:lpstr>
      <vt:lpstr>Applying to College</vt:lpstr>
      <vt:lpstr>Seating a CVT Class</vt:lpstr>
      <vt:lpstr>General Ed 24-26 Units</vt:lpstr>
      <vt:lpstr>CVT Courses – Core Curriculum</vt:lpstr>
      <vt:lpstr>Advice from Grads</vt:lpstr>
      <vt:lpstr>Rigorous Program!</vt:lpstr>
      <vt:lpstr>Track Selection</vt:lpstr>
      <vt:lpstr>AS Degree in CVT</vt:lpstr>
      <vt:lpstr>Money</vt:lpstr>
      <vt:lpstr>Financial Aid</vt:lpstr>
      <vt:lpstr>Program Outcomes:   Job Placement</vt:lpstr>
      <vt:lpstr>Program Outcomes: Registry Pass Rates</vt:lpstr>
      <vt:lpstr>Background Check</vt:lpstr>
      <vt:lpstr>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Technology Program Preview</dc:title>
  <dc:creator>Liz Barrow</dc:creator>
  <cp:lastModifiedBy>Liz Barrow</cp:lastModifiedBy>
  <cp:revision>2</cp:revision>
  <dcterms:created xsi:type="dcterms:W3CDTF">2020-08-03T22:11:33Z</dcterms:created>
  <dcterms:modified xsi:type="dcterms:W3CDTF">2021-03-30T00:11:47Z</dcterms:modified>
</cp:coreProperties>
</file>